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2" r:id="rId4"/>
    <p:sldId id="362" r:id="rId5"/>
    <p:sldId id="333" r:id="rId6"/>
    <p:sldId id="302" r:id="rId7"/>
    <p:sldId id="358" r:id="rId8"/>
    <p:sldId id="359" r:id="rId9"/>
    <p:sldId id="276" r:id="rId10"/>
    <p:sldId id="273" r:id="rId11"/>
    <p:sldId id="281" r:id="rId12"/>
    <p:sldId id="349" r:id="rId13"/>
    <p:sldId id="260" r:id="rId14"/>
    <p:sldId id="363" r:id="rId15"/>
    <p:sldId id="321" r:id="rId16"/>
    <p:sldId id="319" r:id="rId17"/>
    <p:sldId id="343" r:id="rId18"/>
    <p:sldId id="320" r:id="rId19"/>
    <p:sldId id="348" r:id="rId20"/>
    <p:sldId id="304" r:id="rId21"/>
    <p:sldId id="328" r:id="rId22"/>
    <p:sldId id="303" r:id="rId23"/>
    <p:sldId id="323" r:id="rId24"/>
    <p:sldId id="337" r:id="rId25"/>
    <p:sldId id="341" r:id="rId26"/>
    <p:sldId id="339" r:id="rId27"/>
    <p:sldId id="340" r:id="rId28"/>
    <p:sldId id="355" r:id="rId29"/>
    <p:sldId id="279" r:id="rId30"/>
    <p:sldId id="286" r:id="rId31"/>
    <p:sldId id="354" r:id="rId32"/>
    <p:sldId id="356" r:id="rId33"/>
    <p:sldId id="361" r:id="rId34"/>
    <p:sldId id="322" r:id="rId35"/>
    <p:sldId id="364" r:id="rId36"/>
    <p:sldId id="350" r:id="rId37"/>
    <p:sldId id="308" r:id="rId38"/>
    <p:sldId id="324" r:id="rId39"/>
    <p:sldId id="325" r:id="rId40"/>
    <p:sldId id="326" r:id="rId41"/>
    <p:sldId id="327" r:id="rId42"/>
    <p:sldId id="330" r:id="rId43"/>
    <p:sldId id="332" r:id="rId44"/>
    <p:sldId id="305" r:id="rId45"/>
    <p:sldId id="351" r:id="rId46"/>
    <p:sldId id="352" r:id="rId47"/>
    <p:sldId id="353" r:id="rId48"/>
    <p:sldId id="285" r:id="rId49"/>
    <p:sldId id="365" r:id="rId50"/>
    <p:sldId id="313" r:id="rId51"/>
    <p:sldId id="334" r:id="rId52"/>
    <p:sldId id="336" r:id="rId53"/>
    <p:sldId id="335" r:id="rId54"/>
    <p:sldId id="315" r:id="rId55"/>
    <p:sldId id="316" r:id="rId56"/>
    <p:sldId id="329" r:id="rId57"/>
    <p:sldId id="280" r:id="rId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C5"/>
    <a:srgbClr val="F8CBAD"/>
    <a:srgbClr val="548C82"/>
    <a:srgbClr val="B30000"/>
    <a:srgbClr val="A4E8FF"/>
    <a:srgbClr val="31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50" autoAdjust="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1E3877-FE5A-6F38-775B-9D47BC076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45BC2F-FA55-852C-C958-93E15A52F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CC180F-6820-F47F-0241-C350F391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394D3-3933-557F-47F7-F422EDD7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425372-696A-61D4-9577-B46CCC28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26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9C333-AE40-00F8-07BA-DD632F8E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5F744C-7E56-0F92-220A-4122E050C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7AFEB-838B-9C49-C523-948ED81E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BD1301-87BC-15F7-ABB1-EF145566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53B09E-29BC-B105-CDB6-84EC139E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28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7AAF0-71B0-87A9-CCDC-F518F8A82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E1962C-CCEC-1F0F-3DD6-24B16A3F3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A6F563-33B4-FEEE-6E91-EB713650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3F0C2-B9F4-7004-072A-7311EF4B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441D96-4914-2499-3BAC-FF1161C6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55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FADC1-0CBB-8214-99E8-156486CC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F4BE-8AD6-D273-38AB-5B4753F10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DE49D9-C0CB-1C81-121D-F18BE855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3EF77A-CCA1-87B1-C408-FD28A6C0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F49972-FB58-DF41-73E0-0776458A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5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AF054-938D-5C41-3F15-339F32C1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7F7A6C-3B87-DF7B-B75B-8CD8CCDD8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FC647D-F417-E5ED-630D-5FB548D9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8ED8AB-B167-63CE-69E0-FD3029F3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B586DC-F1DF-8EE4-923F-F6B961A9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9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0177F7-C545-27A6-2694-060CEA75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66BC3-D3DE-79C5-85DE-B39760DF7C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90FC86-ACB4-7AA6-9897-83EEEA419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0201E3-7B99-3513-F5C7-8CE2C37D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9E9AC7-72B8-E749-613E-EDD78767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C4BED2-D821-5064-3EFD-EEA0FE01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72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4EAF15-7157-1E6F-9ED5-6F4014C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868CDE-BD8B-3F35-FE9F-A341020CB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1CE430-65AC-BBE7-74D3-13A2EE8F7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AFE5E3-372B-69EE-040A-CA5EFE3AC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FBD76C-6650-0AC7-1056-60EE0290C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4A17BFF-B1C8-0BAC-7E01-DCE687C8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5270E8E-68E6-0861-37E5-B61DDA86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F21444-AA18-CDE4-6267-A2617733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2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D52C6-1938-66C3-03A0-BA2F4C1A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3B32B3-EBEB-8534-4315-83EEA970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A30854-0CCB-6616-2097-A0C4260A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317660-C986-44C7-7B24-CFF3A924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87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91A41F-A5E6-3147-AA8B-294A5B0C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EE811B-E735-4390-C3D7-8A2A68E3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AE0340-A319-B74E-654C-7FD1CFAC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80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0E7EC0-A905-F46D-235F-72026178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26372-CE20-5515-01D3-95F1F554D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C5350F-9BF7-64B9-CA53-A57250A37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AABFD3-8267-D1DC-9C10-8BC27D72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9735D2-C27E-E067-4909-A98FF518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640C14-5C5E-03DF-5DDD-95B48117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50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7F293-80AE-872B-BBCA-CC50B7310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F14919-24A1-1664-0F36-E1571F893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D8CD8C-7558-E669-96D8-C9E28CAB4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6F199F-635E-CF95-9049-326EF948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2B1C4B-D332-D217-1289-81935323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6C5CA2-356B-1B23-9701-E03E38B9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26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CDB74A3-8854-3081-C6F0-71BA3469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5C3451-E52A-DCF8-0183-927F5B509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933CD7-6ADC-345B-2671-B6ED9B609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56BD-FEE3-4574-A3A7-3D1D59E66EDF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00C8EB-2C0E-827A-BE13-5750D3C18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100CA3-C095-32CB-F70B-48A11F1F1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791AB-2544-4C74-AFE8-3C7B242C1B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54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6.svg"/><Relationship Id="rId5" Type="http://schemas.openxmlformats.org/officeDocument/2006/relationships/image" Target="../media/image10.sv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4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6.svg"/><Relationship Id="rId5" Type="http://schemas.openxmlformats.org/officeDocument/2006/relationships/image" Target="../media/image10.sv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4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6.svg"/><Relationship Id="rId5" Type="http://schemas.openxmlformats.org/officeDocument/2006/relationships/image" Target="../media/image10.sv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4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4.svg"/><Relationship Id="rId3" Type="http://schemas.openxmlformats.org/officeDocument/2006/relationships/image" Target="../media/image6.svg"/><Relationship Id="rId7" Type="http://schemas.openxmlformats.org/officeDocument/2006/relationships/image" Target="../media/image42.sv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8.svg"/><Relationship Id="rId5" Type="http://schemas.openxmlformats.org/officeDocument/2006/relationships/image" Target="../media/image40.svg"/><Relationship Id="rId10" Type="http://schemas.openxmlformats.org/officeDocument/2006/relationships/image" Target="../media/image7.png"/><Relationship Id="rId4" Type="http://schemas.openxmlformats.org/officeDocument/2006/relationships/image" Target="../media/image39.png"/><Relationship Id="rId9" Type="http://schemas.openxmlformats.org/officeDocument/2006/relationships/image" Target="../media/image2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svg"/><Relationship Id="rId5" Type="http://schemas.openxmlformats.org/officeDocument/2006/relationships/image" Target="../media/image40.svg"/><Relationship Id="rId10" Type="http://schemas.openxmlformats.org/officeDocument/2006/relationships/image" Target="../media/image21.png"/><Relationship Id="rId4" Type="http://schemas.openxmlformats.org/officeDocument/2006/relationships/image" Target="../media/image39.png"/><Relationship Id="rId9" Type="http://schemas.openxmlformats.org/officeDocument/2006/relationships/image" Target="../media/image24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240A84EA-93CB-4521-83F6-04716E98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81" y="2342320"/>
            <a:ext cx="4994237" cy="37256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3796004-C311-E5C8-2F9E-45387AA6C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200" y="72789"/>
            <a:ext cx="10668000" cy="2423478"/>
          </a:xfrm>
        </p:spPr>
        <p:txBody>
          <a:bodyPr>
            <a:noAutofit/>
          </a:bodyPr>
          <a:lstStyle/>
          <a:p>
            <a:r>
              <a:rPr lang="fr-FR" sz="4000" b="1" dirty="0"/>
              <a:t>ESTIMER LE PARTAGE VIRAL  ET L’IMPORTANCE DES ASSOCIATIONS A TRAVERS LA STRUCTURE GLOBALE DES META-RESEAUX HÔTE VIRUS</a:t>
            </a:r>
          </a:p>
        </p:txBody>
      </p:sp>
      <p:pic>
        <p:nvPicPr>
          <p:cNvPr id="4" name="Image 3" descr="Une image contenant Police, capture d’écran, Graphique, texte&#10;&#10;Description générée automatiquement">
            <a:extLst>
              <a:ext uri="{FF2B5EF4-FFF2-40B4-BE49-F238E27FC236}">
                <a16:creationId xmlns:a16="http://schemas.microsoft.com/office/drawing/2014/main" id="{5CF8B994-2A43-D1F2-C667-144D9F23B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8" y="5914000"/>
            <a:ext cx="1636204" cy="667264"/>
          </a:xfrm>
          <a:prstGeom prst="rect">
            <a:avLst/>
          </a:prstGeom>
        </p:spPr>
      </p:pic>
      <p:pic>
        <p:nvPicPr>
          <p:cNvPr id="6" name="Image 5" descr="Une image contenant Graphiqu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514E62AA-C4C5-2132-69DF-84160015A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38" y="5986023"/>
            <a:ext cx="1636204" cy="595241"/>
          </a:xfrm>
          <a:prstGeom prst="rect">
            <a:avLst/>
          </a:prstGeom>
        </p:spPr>
      </p:pic>
      <p:pic>
        <p:nvPicPr>
          <p:cNvPr id="8" name="Image 7" descr="Une image contenant Police, capture d’écran, Graphique, noir&#10;&#10;Description générée automatiquement">
            <a:extLst>
              <a:ext uri="{FF2B5EF4-FFF2-40B4-BE49-F238E27FC236}">
                <a16:creationId xmlns:a16="http://schemas.microsoft.com/office/drawing/2014/main" id="{571B7AF4-3C99-0A82-CB07-ACFF40B1F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65" y="6122287"/>
            <a:ext cx="1521382" cy="46317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2CE988-2A81-F634-B376-04EF5EDF5C1A}"/>
              </a:ext>
            </a:extLst>
          </p:cNvPr>
          <p:cNvSpPr txBox="1"/>
          <p:nvPr/>
        </p:nvSpPr>
        <p:spPr>
          <a:xfrm>
            <a:off x="1358283" y="3542190"/>
            <a:ext cx="2601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Présenté par :</a:t>
            </a:r>
          </a:p>
          <a:p>
            <a:pPr algn="ctr"/>
            <a:r>
              <a:rPr lang="fr-FR" sz="2800" dirty="0"/>
              <a:t>Mathis Gheno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E8C6EBD-E8B7-830C-6995-73F9D329E362}"/>
              </a:ext>
            </a:extLst>
          </p:cNvPr>
          <p:cNvSpPr txBox="1"/>
          <p:nvPr/>
        </p:nvSpPr>
        <p:spPr>
          <a:xfrm>
            <a:off x="8232558" y="3601992"/>
            <a:ext cx="2601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Encadré par :</a:t>
            </a:r>
          </a:p>
          <a:p>
            <a:pPr algn="ctr"/>
            <a:r>
              <a:rPr lang="fr-FR" sz="2800" dirty="0"/>
              <a:t>Timothée </a:t>
            </a:r>
            <a:r>
              <a:rPr lang="fr-FR" sz="2800" dirty="0" err="1"/>
              <a:t>Poisot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4756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tworks">
            <a:hlinkClick r:id="" action="ppaction://media"/>
            <a:extLst>
              <a:ext uri="{FF2B5EF4-FFF2-40B4-BE49-F238E27FC236}">
                <a16:creationId xmlns:a16="http://schemas.microsoft.com/office/drawing/2014/main" id="{6AD82F85-7218-CA78-D426-9720377CC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569" y="1143053"/>
            <a:ext cx="9919317" cy="5579616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557FA8D-04F6-B8AC-A241-D19805D21B90}"/>
              </a:ext>
            </a:extLst>
          </p:cNvPr>
          <p:cNvSpPr txBox="1">
            <a:spLocks/>
          </p:cNvSpPr>
          <p:nvPr/>
        </p:nvSpPr>
        <p:spPr>
          <a:xfrm>
            <a:off x="5321508" y="1790623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Host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C3B50CE-B658-3413-B7A6-2F662D5E38C5}"/>
              </a:ext>
            </a:extLst>
          </p:cNvPr>
          <p:cNvSpPr txBox="1">
            <a:spLocks/>
          </p:cNvSpPr>
          <p:nvPr/>
        </p:nvSpPr>
        <p:spPr>
          <a:xfrm>
            <a:off x="6203399" y="1790623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Virus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BB6B93-007D-E265-F264-E13E30C15A09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fr-FR" sz="2800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/>
              <a:t>Communicabilité :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4BA159-8045-9DE5-C9D6-601459189123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2797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054ED78-1B12-6539-30E0-316D70D0B78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/>
              <a:t>Communicabilité :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5A2215-65CD-402A-C80F-752F1C29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13" y="1625734"/>
            <a:ext cx="3124361" cy="42737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459989-10C6-8AA3-0409-21C0C8A9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80" y="1501902"/>
            <a:ext cx="2559182" cy="46166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CE1C84-FF4F-BC61-63E2-825F0A0E9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8"/>
          <a:stretch/>
        </p:blipFill>
        <p:spPr>
          <a:xfrm>
            <a:off x="5189896" y="1625734"/>
            <a:ext cx="2083002" cy="436902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8E2412E-1716-7CB8-8B70-A66ECB1EA52B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268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ECC6969-B817-AEE6-5EBA-9A2D4DCB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288" y="2556067"/>
            <a:ext cx="3724063" cy="12541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F2EB1C-0A5B-F1EC-EB07-3508F734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86" y="3879141"/>
            <a:ext cx="6214427" cy="216413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054ED78-1B12-6539-30E0-316D70D0B78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/>
              <a:t>Communicabilité :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5A2215-65CD-402A-C80F-752F1C29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13" y="1625734"/>
            <a:ext cx="3124361" cy="42737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459989-10C6-8AA3-0409-21C0C8A98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680" y="1501902"/>
            <a:ext cx="2559182" cy="46166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CE1C84-FF4F-BC61-63E2-825F0A0E96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28"/>
          <a:stretch/>
        </p:blipFill>
        <p:spPr>
          <a:xfrm>
            <a:off x="5189896" y="1625734"/>
            <a:ext cx="2083002" cy="43690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D0B327B-56EE-998F-5EA7-5CA4FAF7ADC0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701475-7AA8-E0FE-799C-A1ACF1F423E5}"/>
              </a:ext>
            </a:extLst>
          </p:cNvPr>
          <p:cNvSpPr txBox="1"/>
          <p:nvPr/>
        </p:nvSpPr>
        <p:spPr>
          <a:xfrm>
            <a:off x="9274164" y="2333282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416515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F2A97A-BC93-D223-5E73-3F61ACB98E8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555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3000" dirty="0"/>
              <a:t>Hypothèse: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BF5613-7F62-25B5-422D-A13244AB272B}"/>
              </a:ext>
            </a:extLst>
          </p:cNvPr>
          <p:cNvSpPr txBox="1"/>
          <p:nvPr/>
        </p:nvSpPr>
        <p:spPr>
          <a:xfrm>
            <a:off x="1065320" y="1630023"/>
            <a:ext cx="10196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</a:t>
            </a:r>
            <a:r>
              <a:rPr lang="en-US" sz="2800" dirty="0"/>
              <a:t>Reduction </a:t>
            </a:r>
            <a:r>
              <a:rPr lang="en-US" sz="2800" dirty="0" err="1"/>
              <a:t>d’importance</a:t>
            </a:r>
            <a:r>
              <a:rPr lang="en-US" sz="2800" b="0" i="0" dirty="0">
                <a:effectLst/>
              </a:rPr>
              <a:t> des associations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829277-ECD4-9CBA-05FB-F4F26544B4F2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222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154D0AF0-A3A4-889A-605A-B82DCA6E5772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10" y="2384210"/>
            <a:ext cx="2574911" cy="2520000"/>
            <a:chOff x="1400023" y="3723539"/>
            <a:chExt cx="2191677" cy="2144939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BD4599E5-0928-7A66-5457-7345F28BB850}"/>
                </a:ext>
              </a:extLst>
            </p:cNvPr>
            <p:cNvSpPr/>
            <p:nvPr/>
          </p:nvSpPr>
          <p:spPr>
            <a:xfrm>
              <a:off x="2726262" y="4150254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0E68AB4-88C8-EF0E-0B8A-B829D9E786F2}"/>
                </a:ext>
              </a:extLst>
            </p:cNvPr>
            <p:cNvSpPr/>
            <p:nvPr/>
          </p:nvSpPr>
          <p:spPr>
            <a:xfrm>
              <a:off x="1774972" y="3977800"/>
              <a:ext cx="295127" cy="315322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79CA9BF-C138-3D71-392E-8A73A7AEEDEB}"/>
                </a:ext>
              </a:extLst>
            </p:cNvPr>
            <p:cNvSpPr/>
            <p:nvPr/>
          </p:nvSpPr>
          <p:spPr>
            <a:xfrm>
              <a:off x="1447800" y="4614332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C5A2DEE-4EBB-A73B-6F37-84C185DD4EE7}"/>
                </a:ext>
              </a:extLst>
            </p:cNvPr>
            <p:cNvSpPr/>
            <p:nvPr/>
          </p:nvSpPr>
          <p:spPr>
            <a:xfrm>
              <a:off x="1557867" y="5387178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F1FDE35-51CF-B6FA-AB35-76F60DBF2000}"/>
                </a:ext>
              </a:extLst>
            </p:cNvPr>
            <p:cNvSpPr/>
            <p:nvPr/>
          </p:nvSpPr>
          <p:spPr>
            <a:xfrm>
              <a:off x="2286000" y="5596465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15E6263-867C-BC2D-1D98-EFE47439174E}"/>
                </a:ext>
              </a:extLst>
            </p:cNvPr>
            <p:cNvSpPr/>
            <p:nvPr/>
          </p:nvSpPr>
          <p:spPr>
            <a:xfrm>
              <a:off x="2793999" y="5631411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A6BF4CE-ECBC-3330-16D4-333F2850A624}"/>
                </a:ext>
              </a:extLst>
            </p:cNvPr>
            <p:cNvSpPr/>
            <p:nvPr/>
          </p:nvSpPr>
          <p:spPr>
            <a:xfrm>
              <a:off x="2891330" y="4622139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95EFB0A-A04E-3674-F6E3-44560B369255}"/>
                </a:ext>
              </a:extLst>
            </p:cNvPr>
            <p:cNvSpPr/>
            <p:nvPr/>
          </p:nvSpPr>
          <p:spPr>
            <a:xfrm>
              <a:off x="3371566" y="5150111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D4D23362-ED60-4C0C-00DD-D0BA1F6CDE29}"/>
                </a:ext>
              </a:extLst>
            </p:cNvPr>
            <p:cNvCxnSpPr>
              <a:cxnSpLocks/>
              <a:stCxn id="5" idx="3"/>
              <a:endCxn id="45" idx="0"/>
            </p:cNvCxnSpPr>
            <p:nvPr/>
          </p:nvCxnSpPr>
          <p:spPr>
            <a:xfrm flipH="1">
              <a:off x="2319808" y="4352603"/>
              <a:ext cx="438692" cy="40236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DC1C851-6BDE-76D5-EFE0-B09B75A85665}"/>
                </a:ext>
              </a:extLst>
            </p:cNvPr>
            <p:cNvCxnSpPr>
              <a:cxnSpLocks/>
              <a:stCxn id="6" idx="5"/>
              <a:endCxn id="45" idx="0"/>
            </p:cNvCxnSpPr>
            <p:nvPr/>
          </p:nvCxnSpPr>
          <p:spPr>
            <a:xfrm>
              <a:off x="2026879" y="4246944"/>
              <a:ext cx="292929" cy="50802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25687952-8A38-9307-3859-0504311E16A4}"/>
                </a:ext>
              </a:extLst>
            </p:cNvPr>
            <p:cNvCxnSpPr>
              <a:cxnSpLocks/>
              <a:stCxn id="8" idx="6"/>
              <a:endCxn id="45" idx="1"/>
            </p:cNvCxnSpPr>
            <p:nvPr/>
          </p:nvCxnSpPr>
          <p:spPr>
            <a:xfrm>
              <a:off x="1667934" y="4732866"/>
              <a:ext cx="471874" cy="20210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4D70D009-45F0-4B42-F975-28F28B5081F1}"/>
                </a:ext>
              </a:extLst>
            </p:cNvPr>
            <p:cNvCxnSpPr>
              <a:cxnSpLocks/>
              <a:stCxn id="9" idx="7"/>
              <a:endCxn id="45" idx="1"/>
            </p:cNvCxnSpPr>
            <p:nvPr/>
          </p:nvCxnSpPr>
          <p:spPr>
            <a:xfrm flipV="1">
              <a:off x="1745763" y="4934966"/>
              <a:ext cx="394045" cy="48693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1D88DF8A-5AEC-204A-1F5D-5EF505D136F1}"/>
                </a:ext>
              </a:extLst>
            </p:cNvPr>
            <p:cNvCxnSpPr>
              <a:cxnSpLocks/>
              <a:stCxn id="45" idx="2"/>
              <a:endCxn id="10" idx="0"/>
            </p:cNvCxnSpPr>
            <p:nvPr/>
          </p:nvCxnSpPr>
          <p:spPr>
            <a:xfrm>
              <a:off x="2319808" y="5114966"/>
              <a:ext cx="76259" cy="48149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AE176866-45A1-D4D7-59E7-D7FB37FCADEE}"/>
                </a:ext>
              </a:extLst>
            </p:cNvPr>
            <p:cNvCxnSpPr>
              <a:cxnSpLocks/>
              <a:stCxn id="45" idx="3"/>
              <a:endCxn id="12" idx="2"/>
            </p:cNvCxnSpPr>
            <p:nvPr/>
          </p:nvCxnSpPr>
          <p:spPr>
            <a:xfrm flipV="1">
              <a:off x="2499808" y="4740673"/>
              <a:ext cx="391522" cy="19429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97E0CE7D-18ED-034A-9342-0265B0B1FFF5}"/>
                </a:ext>
              </a:extLst>
            </p:cNvPr>
            <p:cNvCxnSpPr>
              <a:cxnSpLocks/>
              <a:stCxn id="62" idx="0"/>
              <a:endCxn id="12" idx="4"/>
            </p:cNvCxnSpPr>
            <p:nvPr/>
          </p:nvCxnSpPr>
          <p:spPr>
            <a:xfrm flipV="1">
              <a:off x="2938105" y="4859206"/>
              <a:ext cx="63292" cy="22086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15E0F86C-6FF4-A4A0-ABE5-56141F58E8EF}"/>
                </a:ext>
              </a:extLst>
            </p:cNvPr>
            <p:cNvCxnSpPr>
              <a:cxnSpLocks/>
              <a:stCxn id="62" idx="3"/>
              <a:endCxn id="13" idx="2"/>
            </p:cNvCxnSpPr>
            <p:nvPr/>
          </p:nvCxnSpPr>
          <p:spPr>
            <a:xfrm>
              <a:off x="3054464" y="5231434"/>
              <a:ext cx="317102" cy="372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ADBC1995-43A8-2008-7DA2-981171855AE7}"/>
                </a:ext>
              </a:extLst>
            </p:cNvPr>
            <p:cNvCxnSpPr>
              <a:cxnSpLocks/>
              <a:stCxn id="11" idx="0"/>
              <a:endCxn id="62" idx="2"/>
            </p:cNvCxnSpPr>
            <p:nvPr/>
          </p:nvCxnSpPr>
          <p:spPr>
            <a:xfrm flipH="1" flipV="1">
              <a:off x="2903101" y="5347793"/>
              <a:ext cx="965" cy="28361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348DFA3-39A6-2C15-4530-CB12C92BE8E6}"/>
                </a:ext>
              </a:extLst>
            </p:cNvPr>
            <p:cNvSpPr/>
            <p:nvPr/>
          </p:nvSpPr>
          <p:spPr>
            <a:xfrm>
              <a:off x="2139808" y="4754966"/>
              <a:ext cx="360000" cy="36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2A6B4C-B805-8C07-05C1-84DF8E5159C3}"/>
                </a:ext>
              </a:extLst>
            </p:cNvPr>
            <p:cNvSpPr/>
            <p:nvPr/>
          </p:nvSpPr>
          <p:spPr>
            <a:xfrm rot="446934">
              <a:off x="2785603" y="5078932"/>
              <a:ext cx="270000" cy="27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9910B78-B509-850A-66A3-F8F88C7B0EFF}"/>
                </a:ext>
              </a:extLst>
            </p:cNvPr>
            <p:cNvSpPr/>
            <p:nvPr/>
          </p:nvSpPr>
          <p:spPr>
            <a:xfrm rot="20967410">
              <a:off x="1400023" y="4098174"/>
              <a:ext cx="180000" cy="18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C0E05B0-C620-0C7F-9446-7AB1A8A8AB2B}"/>
                </a:ext>
              </a:extLst>
            </p:cNvPr>
            <p:cNvSpPr/>
            <p:nvPr/>
          </p:nvSpPr>
          <p:spPr>
            <a:xfrm rot="2435780">
              <a:off x="2107270" y="3789097"/>
              <a:ext cx="180000" cy="18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547837-C04B-DB26-5747-3E1E2B266A8C}"/>
                </a:ext>
              </a:extLst>
            </p:cNvPr>
            <p:cNvSpPr/>
            <p:nvPr/>
          </p:nvSpPr>
          <p:spPr>
            <a:xfrm rot="19774772">
              <a:off x="1610427" y="3723539"/>
              <a:ext cx="180000" cy="18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B30654DB-E735-8D18-9608-79B44E8CC037}"/>
                </a:ext>
              </a:extLst>
            </p:cNvPr>
            <p:cNvCxnSpPr>
              <a:cxnSpLocks/>
              <a:stCxn id="68" idx="2"/>
              <a:endCxn id="6" idx="1"/>
            </p:cNvCxnSpPr>
            <p:nvPr/>
          </p:nvCxnSpPr>
          <p:spPr>
            <a:xfrm>
              <a:off x="1745998" y="3891149"/>
              <a:ext cx="72194" cy="13282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F4154EDA-E9B7-13E6-1559-4A7D662761AE}"/>
                </a:ext>
              </a:extLst>
            </p:cNvPr>
            <p:cNvCxnSpPr>
              <a:cxnSpLocks/>
              <a:stCxn id="66" idx="3"/>
              <a:endCxn id="6" idx="2"/>
            </p:cNvCxnSpPr>
            <p:nvPr/>
          </p:nvCxnSpPr>
          <p:spPr>
            <a:xfrm flipV="1">
              <a:off x="1578504" y="4135461"/>
              <a:ext cx="196468" cy="3624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D0310C8B-8B1B-8E67-8F5E-733060528E83}"/>
                </a:ext>
              </a:extLst>
            </p:cNvPr>
            <p:cNvCxnSpPr>
              <a:cxnSpLocks/>
              <a:stCxn id="67" idx="2"/>
              <a:endCxn id="6" idx="7"/>
            </p:cNvCxnSpPr>
            <p:nvPr/>
          </p:nvCxnSpPr>
          <p:spPr>
            <a:xfrm flipH="1">
              <a:off x="2026879" y="3947435"/>
              <a:ext cx="111826" cy="7654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4" name="Groupe 183">
            <a:extLst>
              <a:ext uri="{FF2B5EF4-FFF2-40B4-BE49-F238E27FC236}">
                <a16:creationId xmlns:a16="http://schemas.microsoft.com/office/drawing/2014/main" id="{21D0EA36-3675-8E6F-44D1-879D384B2AEF}"/>
              </a:ext>
            </a:extLst>
          </p:cNvPr>
          <p:cNvGrpSpPr>
            <a:grpSpLocks noChangeAspect="1"/>
          </p:cNvGrpSpPr>
          <p:nvPr/>
        </p:nvGrpSpPr>
        <p:grpSpPr>
          <a:xfrm>
            <a:off x="7346010" y="2342212"/>
            <a:ext cx="2564068" cy="2520000"/>
            <a:chOff x="6628759" y="3569860"/>
            <a:chExt cx="2191677" cy="2154009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594A2726-AEAB-DB43-2B3C-69E4A2BE0BD6}"/>
                </a:ext>
              </a:extLst>
            </p:cNvPr>
            <p:cNvSpPr/>
            <p:nvPr/>
          </p:nvSpPr>
          <p:spPr>
            <a:xfrm>
              <a:off x="7954998" y="3996575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BE40A16-E85D-AA7A-0E59-4BB4FA12BA49}"/>
                </a:ext>
              </a:extLst>
            </p:cNvPr>
            <p:cNvSpPr/>
            <p:nvPr/>
          </p:nvSpPr>
          <p:spPr>
            <a:xfrm>
              <a:off x="6998796" y="3827480"/>
              <a:ext cx="295127" cy="315322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4A7B776D-78D4-BF17-86EE-E1A867CCA9A3}"/>
                </a:ext>
              </a:extLst>
            </p:cNvPr>
            <p:cNvSpPr/>
            <p:nvPr/>
          </p:nvSpPr>
          <p:spPr>
            <a:xfrm>
              <a:off x="6676536" y="4460653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2988434-3832-FBBE-2A3D-1EBE18CA4E16}"/>
                </a:ext>
              </a:extLst>
            </p:cNvPr>
            <p:cNvSpPr/>
            <p:nvPr/>
          </p:nvSpPr>
          <p:spPr>
            <a:xfrm>
              <a:off x="6786603" y="5233499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035DC984-FEAE-8EDA-9488-B880C90086EE}"/>
                </a:ext>
              </a:extLst>
            </p:cNvPr>
            <p:cNvSpPr/>
            <p:nvPr/>
          </p:nvSpPr>
          <p:spPr>
            <a:xfrm>
              <a:off x="7514736" y="5442786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20319AB6-9607-C1F2-3D3E-F21287182C6E}"/>
                </a:ext>
              </a:extLst>
            </p:cNvPr>
            <p:cNvSpPr/>
            <p:nvPr/>
          </p:nvSpPr>
          <p:spPr>
            <a:xfrm>
              <a:off x="8022735" y="5477732"/>
              <a:ext cx="220134" cy="237067"/>
            </a:xfrm>
            <a:prstGeom prst="ellipse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07A0C59-A00B-EE6B-14B1-50465DF5CD4C}"/>
                </a:ext>
              </a:extLst>
            </p:cNvPr>
            <p:cNvSpPr/>
            <p:nvPr/>
          </p:nvSpPr>
          <p:spPr>
            <a:xfrm>
              <a:off x="8120066" y="4468460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D2FCA651-D747-BB46-F2B0-2A03B6D980A1}"/>
                </a:ext>
              </a:extLst>
            </p:cNvPr>
            <p:cNvSpPr/>
            <p:nvPr/>
          </p:nvSpPr>
          <p:spPr>
            <a:xfrm>
              <a:off x="8600302" y="4996432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43261BAA-7D89-EDA3-44BD-21933F9AC4BD}"/>
                </a:ext>
              </a:extLst>
            </p:cNvPr>
            <p:cNvCxnSpPr>
              <a:cxnSpLocks/>
              <a:stCxn id="98" idx="3"/>
              <a:endCxn id="115" idx="0"/>
            </p:cNvCxnSpPr>
            <p:nvPr/>
          </p:nvCxnSpPr>
          <p:spPr>
            <a:xfrm flipH="1">
              <a:off x="7548544" y="4198924"/>
              <a:ext cx="438692" cy="40236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62F7051A-64D9-3B76-E2D9-42EE99BD4474}"/>
                </a:ext>
              </a:extLst>
            </p:cNvPr>
            <p:cNvCxnSpPr>
              <a:cxnSpLocks/>
              <a:stCxn id="99" idx="5"/>
              <a:endCxn id="115" idx="0"/>
            </p:cNvCxnSpPr>
            <p:nvPr/>
          </p:nvCxnSpPr>
          <p:spPr>
            <a:xfrm>
              <a:off x="7250703" y="4096624"/>
              <a:ext cx="297841" cy="50466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F5331DCA-236C-B5D7-B0E5-6EBA90189DC1}"/>
                </a:ext>
              </a:extLst>
            </p:cNvPr>
            <p:cNvCxnSpPr>
              <a:cxnSpLocks/>
              <a:stCxn id="100" idx="6"/>
              <a:endCxn id="115" idx="1"/>
            </p:cNvCxnSpPr>
            <p:nvPr/>
          </p:nvCxnSpPr>
          <p:spPr>
            <a:xfrm>
              <a:off x="6896670" y="4579187"/>
              <a:ext cx="471874" cy="20210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9668F449-90EE-C1C6-3D04-522A850331CF}"/>
                </a:ext>
              </a:extLst>
            </p:cNvPr>
            <p:cNvCxnSpPr>
              <a:cxnSpLocks/>
              <a:stCxn id="101" idx="7"/>
              <a:endCxn id="115" idx="1"/>
            </p:cNvCxnSpPr>
            <p:nvPr/>
          </p:nvCxnSpPr>
          <p:spPr>
            <a:xfrm flipV="1">
              <a:off x="6974499" y="4781287"/>
              <a:ext cx="394045" cy="48693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672C913A-E0C1-5E6D-E750-7BD06E150A6F}"/>
                </a:ext>
              </a:extLst>
            </p:cNvPr>
            <p:cNvCxnSpPr>
              <a:cxnSpLocks/>
              <a:stCxn id="115" idx="2"/>
              <a:endCxn id="102" idx="0"/>
            </p:cNvCxnSpPr>
            <p:nvPr/>
          </p:nvCxnSpPr>
          <p:spPr>
            <a:xfrm>
              <a:off x="7548544" y="4961287"/>
              <a:ext cx="76259" cy="48149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D34DEC32-0369-3DFA-AA0C-4E52CC4DAE98}"/>
                </a:ext>
              </a:extLst>
            </p:cNvPr>
            <p:cNvCxnSpPr>
              <a:cxnSpLocks/>
              <a:stCxn id="115" idx="3"/>
              <a:endCxn id="104" idx="2"/>
            </p:cNvCxnSpPr>
            <p:nvPr/>
          </p:nvCxnSpPr>
          <p:spPr>
            <a:xfrm flipV="1">
              <a:off x="7728544" y="4586994"/>
              <a:ext cx="391522" cy="19429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F79F82C-664E-72DE-BB55-FA9686253E98}"/>
                </a:ext>
              </a:extLst>
            </p:cNvPr>
            <p:cNvCxnSpPr>
              <a:cxnSpLocks/>
              <a:stCxn id="116" idx="0"/>
              <a:endCxn id="104" idx="4"/>
            </p:cNvCxnSpPr>
            <p:nvPr/>
          </p:nvCxnSpPr>
          <p:spPr>
            <a:xfrm flipV="1">
              <a:off x="8166841" y="4705527"/>
              <a:ext cx="63292" cy="22086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6DE9AF7D-9654-4B2C-7D84-1CCF43865051}"/>
                </a:ext>
              </a:extLst>
            </p:cNvPr>
            <p:cNvCxnSpPr>
              <a:cxnSpLocks/>
              <a:stCxn id="116" idx="3"/>
              <a:endCxn id="105" idx="2"/>
            </p:cNvCxnSpPr>
            <p:nvPr/>
          </p:nvCxnSpPr>
          <p:spPr>
            <a:xfrm>
              <a:off x="8283200" y="5077755"/>
              <a:ext cx="317102" cy="372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363A916C-ED32-4D22-618B-BE7AFC963E9B}"/>
                </a:ext>
              </a:extLst>
            </p:cNvPr>
            <p:cNvCxnSpPr>
              <a:cxnSpLocks/>
              <a:stCxn id="103" idx="0"/>
              <a:endCxn id="116" idx="2"/>
            </p:cNvCxnSpPr>
            <p:nvPr/>
          </p:nvCxnSpPr>
          <p:spPr>
            <a:xfrm flipH="1" flipV="1">
              <a:off x="8131837" y="5194114"/>
              <a:ext cx="965" cy="28361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7E1C41-A493-F4A6-7F14-4048A65D368F}"/>
                </a:ext>
              </a:extLst>
            </p:cNvPr>
            <p:cNvSpPr/>
            <p:nvPr/>
          </p:nvSpPr>
          <p:spPr>
            <a:xfrm>
              <a:off x="7368544" y="4601287"/>
              <a:ext cx="360000" cy="36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B378815-AE68-AC5E-9164-090503F5EC98}"/>
                </a:ext>
              </a:extLst>
            </p:cNvPr>
            <p:cNvSpPr/>
            <p:nvPr/>
          </p:nvSpPr>
          <p:spPr>
            <a:xfrm rot="446934">
              <a:off x="8014339" y="4925253"/>
              <a:ext cx="270000" cy="270000"/>
            </a:xfrm>
            <a:prstGeom prst="rect">
              <a:avLst/>
            </a:prstGeom>
            <a:solidFill>
              <a:srgbClr val="A4E8FF"/>
            </a:solidFill>
            <a:ln>
              <a:solidFill>
                <a:srgbClr val="A4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D018C1-55F0-00DA-37B5-014CF1AD2405}"/>
                </a:ext>
              </a:extLst>
            </p:cNvPr>
            <p:cNvSpPr/>
            <p:nvPr/>
          </p:nvSpPr>
          <p:spPr>
            <a:xfrm rot="20967410">
              <a:off x="6628759" y="3944495"/>
              <a:ext cx="180000" cy="18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3A99CC6-764B-8086-665E-709AC2BEBFB3}"/>
                </a:ext>
              </a:extLst>
            </p:cNvPr>
            <p:cNvSpPr/>
            <p:nvPr/>
          </p:nvSpPr>
          <p:spPr>
            <a:xfrm rot="2435780">
              <a:off x="7336006" y="3635418"/>
              <a:ext cx="180000" cy="18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AC376BD-CE5C-7DF6-212E-6747FBB9CC63}"/>
                </a:ext>
              </a:extLst>
            </p:cNvPr>
            <p:cNvSpPr/>
            <p:nvPr/>
          </p:nvSpPr>
          <p:spPr>
            <a:xfrm rot="19774772">
              <a:off x="6839163" y="3569860"/>
              <a:ext cx="180000" cy="18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B3C3CC64-13CE-9F61-C8CE-32B8C1FC0D99}"/>
                </a:ext>
              </a:extLst>
            </p:cNvPr>
            <p:cNvCxnSpPr>
              <a:cxnSpLocks/>
              <a:stCxn id="119" idx="2"/>
              <a:endCxn id="99" idx="1"/>
            </p:cNvCxnSpPr>
            <p:nvPr/>
          </p:nvCxnSpPr>
          <p:spPr>
            <a:xfrm>
              <a:off x="6974734" y="3737470"/>
              <a:ext cx="67282" cy="13618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112AF28-28F0-860F-79AD-05CA6EEC46D1}"/>
                </a:ext>
              </a:extLst>
            </p:cNvPr>
            <p:cNvCxnSpPr>
              <a:cxnSpLocks/>
              <a:stCxn id="117" idx="3"/>
              <a:endCxn id="99" idx="2"/>
            </p:cNvCxnSpPr>
            <p:nvPr/>
          </p:nvCxnSpPr>
          <p:spPr>
            <a:xfrm flipV="1">
              <a:off x="6807240" y="3985141"/>
              <a:ext cx="191556" cy="32886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72B0D099-0F11-15B8-0EA3-5C1E44233BDD}"/>
                </a:ext>
              </a:extLst>
            </p:cNvPr>
            <p:cNvCxnSpPr>
              <a:cxnSpLocks/>
              <a:stCxn id="118" idx="2"/>
              <a:endCxn id="99" idx="7"/>
            </p:cNvCxnSpPr>
            <p:nvPr/>
          </p:nvCxnSpPr>
          <p:spPr>
            <a:xfrm flipH="1">
              <a:off x="7250703" y="3793756"/>
              <a:ext cx="116738" cy="7990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59AC305D-F61C-F67B-DE74-98128BF87B7B}"/>
                </a:ext>
              </a:extLst>
            </p:cNvPr>
            <p:cNvCxnSpPr>
              <a:cxnSpLocks/>
              <a:stCxn id="98" idx="3"/>
              <a:endCxn id="116" idx="0"/>
            </p:cNvCxnSpPr>
            <p:nvPr/>
          </p:nvCxnSpPr>
          <p:spPr>
            <a:xfrm>
              <a:off x="7987236" y="4198924"/>
              <a:ext cx="179605" cy="7274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47E85C96-5468-DA63-558E-2EB98CC61D98}"/>
                </a:ext>
              </a:extLst>
            </p:cNvPr>
            <p:cNvCxnSpPr>
              <a:cxnSpLocks/>
              <a:stCxn id="118" idx="3"/>
              <a:endCxn id="104" idx="1"/>
            </p:cNvCxnSpPr>
            <p:nvPr/>
          </p:nvCxnSpPr>
          <p:spPr>
            <a:xfrm>
              <a:off x="7494344" y="3783983"/>
              <a:ext cx="657960" cy="7191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235A38D3-CCAC-37D4-8E97-CBEE19414F90}"/>
                </a:ext>
              </a:extLst>
            </p:cNvPr>
            <p:cNvCxnSpPr>
              <a:cxnSpLocks/>
              <a:stCxn id="119" idx="2"/>
              <a:endCxn id="98" idx="2"/>
            </p:cNvCxnSpPr>
            <p:nvPr/>
          </p:nvCxnSpPr>
          <p:spPr>
            <a:xfrm>
              <a:off x="6974734" y="3737470"/>
              <a:ext cx="980264" cy="3776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3BAB0FE5-B352-7348-F96E-17E48755BC98}"/>
                </a:ext>
              </a:extLst>
            </p:cNvPr>
            <p:cNvCxnSpPr>
              <a:cxnSpLocks/>
              <a:stCxn id="119" idx="2"/>
              <a:endCxn id="100" idx="7"/>
            </p:cNvCxnSpPr>
            <p:nvPr/>
          </p:nvCxnSpPr>
          <p:spPr>
            <a:xfrm flipH="1">
              <a:off x="6864432" y="3737470"/>
              <a:ext cx="110302" cy="7579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25094901-0054-74EA-467B-45A7E02F6E20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6735227" y="4122976"/>
              <a:ext cx="51376" cy="3376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EA4FB809-4BB6-8F26-7BD8-37D7B97166CD}"/>
                </a:ext>
              </a:extLst>
            </p:cNvPr>
            <p:cNvCxnSpPr>
              <a:cxnSpLocks/>
              <a:stCxn id="118" idx="2"/>
              <a:endCxn id="101" idx="0"/>
            </p:cNvCxnSpPr>
            <p:nvPr/>
          </p:nvCxnSpPr>
          <p:spPr>
            <a:xfrm flipH="1">
              <a:off x="6896670" y="3793756"/>
              <a:ext cx="470771" cy="14397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Connecteur droit 147">
              <a:extLst>
                <a:ext uri="{FF2B5EF4-FFF2-40B4-BE49-F238E27FC236}">
                  <a16:creationId xmlns:a16="http://schemas.microsoft.com/office/drawing/2014/main" id="{11377A74-98F3-911F-C6DB-5E0AD4696C92}"/>
                </a:ext>
              </a:extLst>
            </p:cNvPr>
            <p:cNvCxnSpPr>
              <a:cxnSpLocks/>
              <a:stCxn id="117" idx="2"/>
              <a:endCxn id="102" idx="0"/>
            </p:cNvCxnSpPr>
            <p:nvPr/>
          </p:nvCxnSpPr>
          <p:spPr>
            <a:xfrm>
              <a:off x="6735227" y="4122976"/>
              <a:ext cx="889576" cy="131981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Connecteur droit 150">
              <a:extLst>
                <a:ext uri="{FF2B5EF4-FFF2-40B4-BE49-F238E27FC236}">
                  <a16:creationId xmlns:a16="http://schemas.microsoft.com/office/drawing/2014/main" id="{61A297FE-7E63-504F-068B-FE62B8923288}"/>
                </a:ext>
              </a:extLst>
            </p:cNvPr>
            <p:cNvCxnSpPr>
              <a:cxnSpLocks/>
              <a:stCxn id="105" idx="2"/>
              <a:endCxn id="118" idx="3"/>
            </p:cNvCxnSpPr>
            <p:nvPr/>
          </p:nvCxnSpPr>
          <p:spPr>
            <a:xfrm flipH="1" flipV="1">
              <a:off x="7494344" y="3783983"/>
              <a:ext cx="1105958" cy="13309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Connecteur droit 154">
              <a:extLst>
                <a:ext uri="{FF2B5EF4-FFF2-40B4-BE49-F238E27FC236}">
                  <a16:creationId xmlns:a16="http://schemas.microsoft.com/office/drawing/2014/main" id="{74B13A5E-0422-B73D-FECF-5F75CD9191FA}"/>
                </a:ext>
              </a:extLst>
            </p:cNvPr>
            <p:cNvCxnSpPr>
              <a:cxnSpLocks/>
              <a:stCxn id="103" idx="0"/>
              <a:endCxn id="117" idx="2"/>
            </p:cNvCxnSpPr>
            <p:nvPr/>
          </p:nvCxnSpPr>
          <p:spPr>
            <a:xfrm flipH="1" flipV="1">
              <a:off x="6735227" y="4122976"/>
              <a:ext cx="1397575" cy="13547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AE150FA9-22A3-013E-E063-C4BA5F51C16F}"/>
                </a:ext>
              </a:extLst>
            </p:cNvPr>
            <p:cNvSpPr/>
            <p:nvPr/>
          </p:nvSpPr>
          <p:spPr>
            <a:xfrm>
              <a:off x="6786603" y="5242569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466F2605-3143-D64F-AA77-5D27F9F8E4FD}"/>
                </a:ext>
              </a:extLst>
            </p:cNvPr>
            <p:cNvSpPr/>
            <p:nvPr/>
          </p:nvSpPr>
          <p:spPr>
            <a:xfrm>
              <a:off x="7514736" y="5451856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5A04A7B1-1DC5-D604-F310-FC5CB4BE1346}"/>
                </a:ext>
              </a:extLst>
            </p:cNvPr>
            <p:cNvSpPr/>
            <p:nvPr/>
          </p:nvSpPr>
          <p:spPr>
            <a:xfrm>
              <a:off x="8022735" y="5486802"/>
              <a:ext cx="220134" cy="237067"/>
            </a:xfrm>
            <a:prstGeom prst="ellipse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CF20BA8-A6A4-40A9-3A4A-67DB42A6CBFC}"/>
                </a:ext>
              </a:extLst>
            </p:cNvPr>
            <p:cNvSpPr/>
            <p:nvPr/>
          </p:nvSpPr>
          <p:spPr>
            <a:xfrm rot="446934">
              <a:off x="8014339" y="4934323"/>
              <a:ext cx="270000" cy="270000"/>
            </a:xfrm>
            <a:prstGeom prst="rect">
              <a:avLst/>
            </a:prstGeom>
            <a:solidFill>
              <a:srgbClr val="319999"/>
            </a:solidFill>
            <a:ln>
              <a:solidFill>
                <a:srgbClr val="319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7" name="ZoneTexte 186">
            <a:extLst>
              <a:ext uri="{FF2B5EF4-FFF2-40B4-BE49-F238E27FC236}">
                <a16:creationId xmlns:a16="http://schemas.microsoft.com/office/drawing/2014/main" id="{E2E6921F-12D4-72EE-C0C2-D48A985C08DE}"/>
              </a:ext>
            </a:extLst>
          </p:cNvPr>
          <p:cNvSpPr txBox="1"/>
          <p:nvPr/>
        </p:nvSpPr>
        <p:spPr>
          <a:xfrm>
            <a:off x="1915627" y="5383701"/>
            <a:ext cx="391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sng" dirty="0"/>
              <a:t>Schéma méta-réseau observé</a:t>
            </a: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B14788DB-3C1F-853E-B616-771472329300}"/>
              </a:ext>
            </a:extLst>
          </p:cNvPr>
          <p:cNvSpPr txBox="1"/>
          <p:nvPr/>
        </p:nvSpPr>
        <p:spPr>
          <a:xfrm>
            <a:off x="7201735" y="5382980"/>
            <a:ext cx="3074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sng" dirty="0"/>
              <a:t>Schéma méta-réseau prédit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F2A97A-BC93-D223-5E73-3F61ACB98E8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555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3000" dirty="0"/>
              <a:t>Hypothèse: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F45270-BD83-09AF-B927-A9D23A97BFC8}"/>
              </a:ext>
            </a:extLst>
          </p:cNvPr>
          <p:cNvSpPr/>
          <p:nvPr/>
        </p:nvSpPr>
        <p:spPr>
          <a:xfrm>
            <a:off x="5557419" y="5964902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4A89A30-6C7E-CB0D-9958-7F20B3551415}"/>
              </a:ext>
            </a:extLst>
          </p:cNvPr>
          <p:cNvSpPr/>
          <p:nvPr/>
        </p:nvSpPr>
        <p:spPr>
          <a:xfrm>
            <a:off x="5557419" y="6333728"/>
            <a:ext cx="180000" cy="18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F75B8F6-81E5-2513-E8A8-B79995B702EF}"/>
              </a:ext>
            </a:extLst>
          </p:cNvPr>
          <p:cNvSpPr txBox="1"/>
          <p:nvPr/>
        </p:nvSpPr>
        <p:spPr>
          <a:xfrm>
            <a:off x="5831933" y="5841040"/>
            <a:ext cx="886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Hôtes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FC42EF1-4607-5F54-AEEE-F2806D6B38BB}"/>
              </a:ext>
            </a:extLst>
          </p:cNvPr>
          <p:cNvSpPr txBox="1"/>
          <p:nvPr/>
        </p:nvSpPr>
        <p:spPr>
          <a:xfrm>
            <a:off x="5831933" y="6190610"/>
            <a:ext cx="1229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Virus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829277-ECD4-9CBA-05FB-F4F26544B4F2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5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5458E6-1DFC-0D11-F5D6-BB1DE58E9110}"/>
              </a:ext>
            </a:extLst>
          </p:cNvPr>
          <p:cNvSpPr txBox="1"/>
          <p:nvPr/>
        </p:nvSpPr>
        <p:spPr>
          <a:xfrm>
            <a:off x="1065320" y="1630023"/>
            <a:ext cx="10196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</a:t>
            </a:r>
            <a:r>
              <a:rPr lang="en-US" sz="2800" dirty="0"/>
              <a:t>Reduction </a:t>
            </a:r>
            <a:r>
              <a:rPr lang="en-US" sz="2800" dirty="0" err="1"/>
              <a:t>d’importance</a:t>
            </a:r>
            <a:r>
              <a:rPr lang="en-US" sz="2800" b="0" i="0" dirty="0">
                <a:effectLst/>
              </a:rPr>
              <a:t> des associations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12236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07C425C-FB75-68ED-A858-4C51BA9A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99" y="699940"/>
            <a:ext cx="7956000" cy="612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2149E7-0963-A8EF-8D35-59BC7F78021E}"/>
              </a:ext>
            </a:extLst>
          </p:cNvPr>
          <p:cNvSpPr/>
          <p:nvPr/>
        </p:nvSpPr>
        <p:spPr>
          <a:xfrm>
            <a:off x="2965142" y="790112"/>
            <a:ext cx="6393776" cy="518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730E0F-46C6-5737-0092-A6797E88F91C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22337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07C425C-FB75-68ED-A858-4C51BA9A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99" y="699940"/>
            <a:ext cx="7956000" cy="6120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F1BB366-04F6-90A0-086B-9EB2F0DBB13F}"/>
              </a:ext>
            </a:extLst>
          </p:cNvPr>
          <p:cNvSpPr/>
          <p:nvPr/>
        </p:nvSpPr>
        <p:spPr>
          <a:xfrm rot="8925636">
            <a:off x="3460852" y="1082088"/>
            <a:ext cx="6950279" cy="42032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ED672A-9276-BB2E-0BCC-33209890CF1F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7036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07C425C-FB75-68ED-A858-4C51BA9A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99" y="699940"/>
            <a:ext cx="7956000" cy="6120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F1BB366-04F6-90A0-086B-9EB2F0DBB13F}"/>
              </a:ext>
            </a:extLst>
          </p:cNvPr>
          <p:cNvSpPr/>
          <p:nvPr/>
        </p:nvSpPr>
        <p:spPr>
          <a:xfrm rot="5983825">
            <a:off x="906261" y="3011988"/>
            <a:ext cx="5171562" cy="834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3DFE22A-2E69-C021-4ABA-42F547171FFA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689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F33C0D1-0A8E-21D3-E709-2194D5AC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10" y="702440"/>
            <a:ext cx="7956000" cy="6120000"/>
          </a:xfrm>
          <a:prstGeom prst="rect">
            <a:avLst/>
          </a:prstGeom>
        </p:spPr>
      </p:pic>
      <p:sp>
        <p:nvSpPr>
          <p:cNvPr id="10" name="Trapèze 9">
            <a:extLst>
              <a:ext uri="{FF2B5EF4-FFF2-40B4-BE49-F238E27FC236}">
                <a16:creationId xmlns:a16="http://schemas.microsoft.com/office/drawing/2014/main" id="{C28935B0-81B7-1F29-20EA-D71F2BBCD581}"/>
              </a:ext>
            </a:extLst>
          </p:cNvPr>
          <p:cNvSpPr/>
          <p:nvPr/>
        </p:nvSpPr>
        <p:spPr>
          <a:xfrm flipV="1">
            <a:off x="5996884" y="4607505"/>
            <a:ext cx="198267" cy="1083076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95E1E129-664C-7287-266C-D987C0BDA08A}"/>
              </a:ext>
            </a:extLst>
          </p:cNvPr>
          <p:cNvSpPr/>
          <p:nvPr/>
        </p:nvSpPr>
        <p:spPr>
          <a:xfrm rot="10800000">
            <a:off x="7705820" y="4616385"/>
            <a:ext cx="97652" cy="10830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5118EAD-7ECB-ED1F-B0FC-80165950EFA3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6712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4E8D8E-B9E6-3E78-6D0C-3DBC4860B8C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F33C0D1-0A8E-21D3-E709-2194D5AC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10" y="702440"/>
            <a:ext cx="7956000" cy="6120000"/>
          </a:xfrm>
          <a:prstGeom prst="rect">
            <a:avLst/>
          </a:prstGeom>
        </p:spPr>
      </p:pic>
      <p:sp>
        <p:nvSpPr>
          <p:cNvPr id="10" name="Trapèze 9">
            <a:extLst>
              <a:ext uri="{FF2B5EF4-FFF2-40B4-BE49-F238E27FC236}">
                <a16:creationId xmlns:a16="http://schemas.microsoft.com/office/drawing/2014/main" id="{C28935B0-81B7-1F29-20EA-D71F2BBCD581}"/>
              </a:ext>
            </a:extLst>
          </p:cNvPr>
          <p:cNvSpPr/>
          <p:nvPr/>
        </p:nvSpPr>
        <p:spPr>
          <a:xfrm flipV="1">
            <a:off x="5995403" y="4598628"/>
            <a:ext cx="198267" cy="1083076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95E1E129-664C-7287-266C-D987C0BDA08A}"/>
              </a:ext>
            </a:extLst>
          </p:cNvPr>
          <p:cNvSpPr/>
          <p:nvPr/>
        </p:nvSpPr>
        <p:spPr>
          <a:xfrm rot="10800000">
            <a:off x="7705820" y="4616385"/>
            <a:ext cx="97652" cy="10830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7642126-A195-69CF-1576-77BEB26633CA}"/>
              </a:ext>
            </a:extLst>
          </p:cNvPr>
          <p:cNvSpPr/>
          <p:nvPr/>
        </p:nvSpPr>
        <p:spPr>
          <a:xfrm rot="10800000">
            <a:off x="7483876" y="896645"/>
            <a:ext cx="2644836" cy="30539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997FB2D4-39FB-FCF9-2596-F9AA8D62B46E}"/>
              </a:ext>
            </a:extLst>
          </p:cNvPr>
          <p:cNvSpPr/>
          <p:nvPr/>
        </p:nvSpPr>
        <p:spPr>
          <a:xfrm flipV="1">
            <a:off x="4163627" y="4651896"/>
            <a:ext cx="80838" cy="310723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B8CC0AB-9028-397B-3612-702001D8A26D}"/>
              </a:ext>
            </a:extLst>
          </p:cNvPr>
          <p:cNvSpPr/>
          <p:nvPr/>
        </p:nvSpPr>
        <p:spPr>
          <a:xfrm rot="12304655">
            <a:off x="3952401" y="2005574"/>
            <a:ext cx="1058391" cy="31536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EF50FC-1D14-D8FA-9E02-0BDA63B0B44D}"/>
              </a:ext>
            </a:extLst>
          </p:cNvPr>
          <p:cNvSpPr txBox="1"/>
          <p:nvPr/>
        </p:nvSpPr>
        <p:spPr>
          <a:xfrm>
            <a:off x="9966888" y="1468250"/>
            <a:ext cx="12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N = 402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6920D7-65E4-7CAE-EE5B-D5E1734B2491}"/>
              </a:ext>
            </a:extLst>
          </p:cNvPr>
          <p:cNvSpPr txBox="1"/>
          <p:nvPr/>
        </p:nvSpPr>
        <p:spPr>
          <a:xfrm>
            <a:off x="5372523" y="2259372"/>
            <a:ext cx="1765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241&gt; N &gt; 74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EA6910-958C-134C-23F3-42B3F52AB032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2208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2566D0-DE11-6290-873E-6927FCFA99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1414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8472216-C17A-ED49-24B4-3194ACF76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7" y="1642393"/>
            <a:ext cx="5703769" cy="4387515"/>
          </a:xfrm>
          <a:prstGeom prst="rect">
            <a:avLst/>
          </a:prstGeom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flipV="1">
            <a:off x="6969760" y="1642392"/>
            <a:ext cx="1209040" cy="38236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88824F27-EE83-AB02-EC07-8424349EABEF}"/>
              </a:ext>
            </a:extLst>
          </p:cNvPr>
          <p:cNvSpPr/>
          <p:nvPr/>
        </p:nvSpPr>
        <p:spPr>
          <a:xfrm rot="16460214" flipV="1">
            <a:off x="8366441" y="526097"/>
            <a:ext cx="1209040" cy="177383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427D912-094E-68C8-DF56-0A2EC83DE9E6}"/>
              </a:ext>
            </a:extLst>
          </p:cNvPr>
          <p:cNvSpPr txBox="1">
            <a:spLocks/>
          </p:cNvSpPr>
          <p:nvPr/>
        </p:nvSpPr>
        <p:spPr>
          <a:xfrm>
            <a:off x="490286" y="58034"/>
            <a:ext cx="10515600" cy="77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  <a:endParaRPr lang="fr-FR" sz="1400" u="sng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E23CD4-8B77-538C-488B-331BCB208C69}"/>
              </a:ext>
            </a:extLst>
          </p:cNvPr>
          <p:cNvSpPr txBox="1"/>
          <p:nvPr/>
        </p:nvSpPr>
        <p:spPr>
          <a:xfrm>
            <a:off x="1374408" y="3275157"/>
            <a:ext cx="3270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H1 acceptée 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D87614-A3C0-D96D-87E9-5CBA2217E80E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BE1DD2-EF44-C66A-5B11-597260F8FB09}"/>
              </a:ext>
            </a:extLst>
          </p:cNvPr>
          <p:cNvSpPr txBox="1"/>
          <p:nvPr/>
        </p:nvSpPr>
        <p:spPr>
          <a:xfrm>
            <a:off x="997881" y="1038222"/>
            <a:ext cx="10196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</a:t>
            </a:r>
            <a:r>
              <a:rPr lang="en-US" sz="2800" dirty="0"/>
              <a:t>Reduction </a:t>
            </a:r>
            <a:r>
              <a:rPr lang="en-US" sz="2800" dirty="0" err="1"/>
              <a:t>d’importance</a:t>
            </a:r>
            <a:r>
              <a:rPr lang="en-US" sz="2800" b="0" i="0" dirty="0">
                <a:effectLst/>
              </a:rPr>
              <a:t> des associations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0592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8472216-C17A-ED49-24B4-3194ACF76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7" y="1642393"/>
            <a:ext cx="5703769" cy="4387515"/>
          </a:xfrm>
          <a:prstGeom prst="rect">
            <a:avLst/>
          </a:prstGeom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rot="2097773" flipH="1" flipV="1">
            <a:off x="7013545" y="1925830"/>
            <a:ext cx="1110994" cy="35219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C927B-A030-09DA-815B-8300B5FE7019}"/>
              </a:ext>
            </a:extLst>
          </p:cNvPr>
          <p:cNvSpPr/>
          <p:nvPr/>
        </p:nvSpPr>
        <p:spPr>
          <a:xfrm>
            <a:off x="8039100" y="1974850"/>
            <a:ext cx="3584206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4C582-97F3-9671-B82C-73330CFAA6EF}"/>
              </a:ext>
            </a:extLst>
          </p:cNvPr>
          <p:cNvSpPr/>
          <p:nvPr/>
        </p:nvSpPr>
        <p:spPr>
          <a:xfrm>
            <a:off x="9982200" y="1642393"/>
            <a:ext cx="1530350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F537A50-6F50-B29B-E922-20482F4F486A}"/>
              </a:ext>
            </a:extLst>
          </p:cNvPr>
          <p:cNvSpPr txBox="1">
            <a:spLocks/>
          </p:cNvSpPr>
          <p:nvPr/>
        </p:nvSpPr>
        <p:spPr>
          <a:xfrm>
            <a:off x="490286" y="58034"/>
            <a:ext cx="10515600" cy="77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  <a:endParaRPr lang="fr-FR" sz="1400" u="sng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9F49EA-E1CC-5AB1-20B3-D9169C305DFD}"/>
              </a:ext>
            </a:extLst>
          </p:cNvPr>
          <p:cNvSpPr txBox="1"/>
          <p:nvPr/>
        </p:nvSpPr>
        <p:spPr>
          <a:xfrm>
            <a:off x="1635967" y="3128264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H1 rejetée 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138A79-2F00-B9CC-60C9-8B65FE32B639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8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5D4159-EE9F-C7D1-7CEB-67BEF2C199F2}"/>
              </a:ext>
            </a:extLst>
          </p:cNvPr>
          <p:cNvSpPr txBox="1"/>
          <p:nvPr/>
        </p:nvSpPr>
        <p:spPr>
          <a:xfrm>
            <a:off x="997881" y="1038222"/>
            <a:ext cx="10196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</a:t>
            </a:r>
            <a:r>
              <a:rPr lang="en-US" sz="2800" dirty="0"/>
              <a:t>Reduction </a:t>
            </a:r>
            <a:r>
              <a:rPr lang="en-US" sz="2800" dirty="0" err="1"/>
              <a:t>d’importance</a:t>
            </a:r>
            <a:r>
              <a:rPr lang="en-US" sz="2800" b="0" i="0" dirty="0">
                <a:effectLst/>
              </a:rPr>
              <a:t> des associations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7026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DF818910-917A-FC61-D3F9-15E589C8F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8734" y="1337732"/>
            <a:ext cx="9144000" cy="2192868"/>
          </a:xfrm>
        </p:spPr>
        <p:txBody>
          <a:bodyPr/>
          <a:lstStyle/>
          <a:p>
            <a:r>
              <a:rPr lang="fr-FR" dirty="0"/>
              <a:t>Partage viral potentiel</a:t>
            </a:r>
          </a:p>
        </p:txBody>
      </p:sp>
    </p:spTree>
    <p:extLst>
      <p:ext uri="{BB962C8B-B14F-4D97-AF65-F5344CB8AC3E}">
        <p14:creationId xmlns:p14="http://schemas.microsoft.com/office/powerpoint/2010/main" val="3383832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5516AA4-A775-2DF0-AB1B-AFDB603E0B32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06791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01766" y="3267267"/>
            <a:ext cx="527426" cy="540000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1351" y="3742690"/>
            <a:ext cx="404360" cy="404360"/>
          </a:xfrm>
          <a:prstGeom prst="rect">
            <a:avLst/>
          </a:prstGeom>
        </p:spPr>
      </p:pic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Graphique 1" descr="Lapin contour">
            <a:extLst>
              <a:ext uri="{FF2B5EF4-FFF2-40B4-BE49-F238E27FC236}">
                <a16:creationId xmlns:a16="http://schemas.microsoft.com/office/drawing/2014/main" id="{A37755F7-3143-81EF-88CB-82611ABB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205" y="5345925"/>
            <a:ext cx="403200" cy="403200"/>
          </a:xfrm>
          <a:prstGeom prst="rect">
            <a:avLst/>
          </a:prstGeom>
        </p:spPr>
      </p:pic>
      <p:pic>
        <p:nvPicPr>
          <p:cNvPr id="3" name="Graphique 2" descr="Écureuil contour">
            <a:extLst>
              <a:ext uri="{FF2B5EF4-FFF2-40B4-BE49-F238E27FC236}">
                <a16:creationId xmlns:a16="http://schemas.microsoft.com/office/drawing/2014/main" id="{BCC833DB-52BF-34FB-8082-025ADBA90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661" y="5345925"/>
            <a:ext cx="403200" cy="4032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5FB38AB-D31C-5D86-EFD3-83CB5814E4A1}"/>
              </a:ext>
            </a:extLst>
          </p:cNvPr>
          <p:cNvSpPr txBox="1"/>
          <p:nvPr/>
        </p:nvSpPr>
        <p:spPr>
          <a:xfrm>
            <a:off x="8594294" y="4452739"/>
            <a:ext cx="327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Partage viral P. global</a:t>
            </a:r>
          </a:p>
          <a:p>
            <a:pPr algn="ctr"/>
            <a:r>
              <a:rPr lang="fr-FR" sz="2400" dirty="0">
                <a:solidFill>
                  <a:srgbClr val="FF0000"/>
                </a:solidFill>
              </a:rPr>
              <a:t>(référentiel)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C97D0-9FA8-3988-2E00-F4934A68A811}"/>
              </a:ext>
            </a:extLst>
          </p:cNvPr>
          <p:cNvSpPr/>
          <p:nvPr/>
        </p:nvSpPr>
        <p:spPr>
          <a:xfrm>
            <a:off x="4058501" y="1872973"/>
            <a:ext cx="2413957" cy="90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39B5701-83A2-77D5-C26A-5DFAE7AB947A}"/>
              </a:ext>
            </a:extLst>
          </p:cNvPr>
          <p:cNvSpPr txBox="1">
            <a:spLocks/>
          </p:cNvSpPr>
          <p:nvPr/>
        </p:nvSpPr>
        <p:spPr>
          <a:xfrm>
            <a:off x="4406679" y="1930409"/>
            <a:ext cx="1522063" cy="791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800" dirty="0" err="1"/>
              <a:t>Intra-ordre</a:t>
            </a:r>
            <a:endParaRPr lang="fr-F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Extra-ordre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82A9A30-2E84-2DD5-96B2-79DFEEC3C382}"/>
              </a:ext>
            </a:extLst>
          </p:cNvPr>
          <p:cNvSpPr/>
          <p:nvPr/>
        </p:nvSpPr>
        <p:spPr>
          <a:xfrm>
            <a:off x="4268031" y="2465357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EBF9DD-63DD-6181-37E7-82E1F9284D49}"/>
              </a:ext>
            </a:extLst>
          </p:cNvPr>
          <p:cNvSpPr/>
          <p:nvPr/>
        </p:nvSpPr>
        <p:spPr>
          <a:xfrm>
            <a:off x="4268031" y="2096086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1ABBF8-307A-D1D7-07C5-7B20BCEF4515}"/>
              </a:ext>
            </a:extLst>
          </p:cNvPr>
          <p:cNvSpPr/>
          <p:nvPr/>
        </p:nvSpPr>
        <p:spPr>
          <a:xfrm>
            <a:off x="5278723" y="4123821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C905C0-4778-AE68-F381-BD36B9AF4127}"/>
              </a:ext>
            </a:extLst>
          </p:cNvPr>
          <p:cNvSpPr/>
          <p:nvPr/>
        </p:nvSpPr>
        <p:spPr>
          <a:xfrm>
            <a:off x="5391270" y="4776682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Loup avec un remplissage uni">
            <a:extLst>
              <a:ext uri="{FF2B5EF4-FFF2-40B4-BE49-F238E27FC236}">
                <a16:creationId xmlns:a16="http://schemas.microsoft.com/office/drawing/2014/main" id="{29ED0CAA-9522-D534-9EFD-A0DF3EB6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37408" y="4902551"/>
            <a:ext cx="527426" cy="54000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que 60" descr="Ours avec un remplissage uni">
            <a:extLst>
              <a:ext uri="{FF2B5EF4-FFF2-40B4-BE49-F238E27FC236}">
                <a16:creationId xmlns:a16="http://schemas.microsoft.com/office/drawing/2014/main" id="{640E3A0C-6600-F8D4-8FF2-E23F17B3C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2375" y="3737169"/>
            <a:ext cx="365402" cy="365402"/>
          </a:xfrm>
          <a:prstGeom prst="rect">
            <a:avLst/>
          </a:prstGeom>
        </p:spPr>
      </p:pic>
      <p:pic>
        <p:nvPicPr>
          <p:cNvPr id="67" name="Graphique 66" descr="Castor contour">
            <a:extLst>
              <a:ext uri="{FF2B5EF4-FFF2-40B4-BE49-F238E27FC236}">
                <a16:creationId xmlns:a16="http://schemas.microsoft.com/office/drawing/2014/main" id="{21A5EA83-FA25-A93F-C93E-D401AD67D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5676" y="5349026"/>
            <a:ext cx="438787" cy="43878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FA4282B-A7FD-4781-011D-513B174683DD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7628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01766" y="3267267"/>
            <a:ext cx="527426" cy="540000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1351" y="3742690"/>
            <a:ext cx="404360" cy="404360"/>
          </a:xfrm>
          <a:prstGeom prst="rect">
            <a:avLst/>
          </a:prstGeom>
        </p:spPr>
      </p:pic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Graphique 1" descr="Lapin contour">
            <a:extLst>
              <a:ext uri="{FF2B5EF4-FFF2-40B4-BE49-F238E27FC236}">
                <a16:creationId xmlns:a16="http://schemas.microsoft.com/office/drawing/2014/main" id="{A37755F7-3143-81EF-88CB-82611ABB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205" y="5345925"/>
            <a:ext cx="403200" cy="403200"/>
          </a:xfrm>
          <a:prstGeom prst="rect">
            <a:avLst/>
          </a:prstGeom>
        </p:spPr>
      </p:pic>
      <p:pic>
        <p:nvPicPr>
          <p:cNvPr id="3" name="Graphique 2" descr="Écureuil contour">
            <a:extLst>
              <a:ext uri="{FF2B5EF4-FFF2-40B4-BE49-F238E27FC236}">
                <a16:creationId xmlns:a16="http://schemas.microsoft.com/office/drawing/2014/main" id="{BCC833DB-52BF-34FB-8082-025ADBA90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661" y="5345925"/>
            <a:ext cx="403200" cy="4032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5FB38AB-D31C-5D86-EFD3-83CB5814E4A1}"/>
              </a:ext>
            </a:extLst>
          </p:cNvPr>
          <p:cNvSpPr txBox="1"/>
          <p:nvPr/>
        </p:nvSpPr>
        <p:spPr>
          <a:xfrm>
            <a:off x="8594294" y="4452739"/>
            <a:ext cx="327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Partage viral P. global</a:t>
            </a:r>
          </a:p>
          <a:p>
            <a:pPr algn="ctr"/>
            <a:r>
              <a:rPr lang="fr-FR" sz="2400" dirty="0">
                <a:solidFill>
                  <a:srgbClr val="FF0000"/>
                </a:solidFill>
              </a:rPr>
              <a:t>(référentiel)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C97D0-9FA8-3988-2E00-F4934A68A811}"/>
              </a:ext>
            </a:extLst>
          </p:cNvPr>
          <p:cNvSpPr/>
          <p:nvPr/>
        </p:nvSpPr>
        <p:spPr>
          <a:xfrm>
            <a:off x="4058501" y="1872973"/>
            <a:ext cx="2413957" cy="90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39B5701-83A2-77D5-C26A-5DFAE7AB947A}"/>
              </a:ext>
            </a:extLst>
          </p:cNvPr>
          <p:cNvSpPr txBox="1">
            <a:spLocks/>
          </p:cNvSpPr>
          <p:nvPr/>
        </p:nvSpPr>
        <p:spPr>
          <a:xfrm>
            <a:off x="4406679" y="1930409"/>
            <a:ext cx="1522063" cy="791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800" dirty="0" err="1"/>
              <a:t>Intra-ordre</a:t>
            </a:r>
            <a:endParaRPr lang="fr-F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Extra-ordre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82A9A30-2E84-2DD5-96B2-79DFEEC3C382}"/>
              </a:ext>
            </a:extLst>
          </p:cNvPr>
          <p:cNvSpPr/>
          <p:nvPr/>
        </p:nvSpPr>
        <p:spPr>
          <a:xfrm>
            <a:off x="4268031" y="2465357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EBF9DD-63DD-6181-37E7-82E1F9284D49}"/>
              </a:ext>
            </a:extLst>
          </p:cNvPr>
          <p:cNvSpPr/>
          <p:nvPr/>
        </p:nvSpPr>
        <p:spPr>
          <a:xfrm>
            <a:off x="4268031" y="2096086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1ABBF8-307A-D1D7-07C5-7B20BCEF4515}"/>
              </a:ext>
            </a:extLst>
          </p:cNvPr>
          <p:cNvSpPr/>
          <p:nvPr/>
        </p:nvSpPr>
        <p:spPr>
          <a:xfrm>
            <a:off x="5278723" y="4123821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C905C0-4778-AE68-F381-BD36B9AF4127}"/>
              </a:ext>
            </a:extLst>
          </p:cNvPr>
          <p:cNvSpPr/>
          <p:nvPr/>
        </p:nvSpPr>
        <p:spPr>
          <a:xfrm>
            <a:off x="5391270" y="4776682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Loup avec un remplissage uni">
            <a:extLst>
              <a:ext uri="{FF2B5EF4-FFF2-40B4-BE49-F238E27FC236}">
                <a16:creationId xmlns:a16="http://schemas.microsoft.com/office/drawing/2014/main" id="{29ED0CAA-9522-D534-9EFD-A0DF3EB6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37408" y="4902551"/>
            <a:ext cx="527426" cy="54000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que 54" descr="Loup avec un remplissage uni">
            <a:extLst>
              <a:ext uri="{FF2B5EF4-FFF2-40B4-BE49-F238E27FC236}">
                <a16:creationId xmlns:a16="http://schemas.microsoft.com/office/drawing/2014/main" id="{522952EF-5EA9-70FC-F8FB-D04FD6D0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115633" y="5425403"/>
            <a:ext cx="527426" cy="540000"/>
          </a:xfrm>
          <a:prstGeom prst="rect">
            <a:avLst/>
          </a:prstGeom>
        </p:spPr>
      </p:pic>
      <p:pic>
        <p:nvPicPr>
          <p:cNvPr id="56" name="Graphique 55" descr="Chien avec un remplissage uni">
            <a:extLst>
              <a:ext uri="{FF2B5EF4-FFF2-40B4-BE49-F238E27FC236}">
                <a16:creationId xmlns:a16="http://schemas.microsoft.com/office/drawing/2014/main" id="{9BE2EC6D-57B7-66B5-9DC6-7DBDE7D1E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6513" y="6024003"/>
            <a:ext cx="404360" cy="404360"/>
          </a:xfrm>
          <a:prstGeom prst="rect">
            <a:avLst/>
          </a:prstGeom>
        </p:spPr>
      </p:pic>
      <p:pic>
        <p:nvPicPr>
          <p:cNvPr id="57" name="Graphique 56" descr="Lapin contour">
            <a:extLst>
              <a:ext uri="{FF2B5EF4-FFF2-40B4-BE49-F238E27FC236}">
                <a16:creationId xmlns:a16="http://schemas.microsoft.com/office/drawing/2014/main" id="{2F5C6AC2-0FF0-B2EC-2536-148BCEAD9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0936" y="6024003"/>
            <a:ext cx="403200" cy="403200"/>
          </a:xfrm>
          <a:prstGeom prst="rect">
            <a:avLst/>
          </a:prstGeom>
        </p:spPr>
      </p:pic>
      <p:pic>
        <p:nvPicPr>
          <p:cNvPr id="58" name="Graphique 57" descr="Écureuil contour">
            <a:extLst>
              <a:ext uri="{FF2B5EF4-FFF2-40B4-BE49-F238E27FC236}">
                <a16:creationId xmlns:a16="http://schemas.microsoft.com/office/drawing/2014/main" id="{105EB62C-EE67-F391-0818-2568F956E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1392" y="6024003"/>
            <a:ext cx="403200" cy="4032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E88F1C6-C96C-E3C8-A199-3DF83DED971F}"/>
              </a:ext>
            </a:extLst>
          </p:cNvPr>
          <p:cNvSpPr/>
          <p:nvPr/>
        </p:nvSpPr>
        <p:spPr>
          <a:xfrm>
            <a:off x="9668933" y="5283736"/>
            <a:ext cx="1591734" cy="1362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D284DCF-D8D9-A5CE-82E7-8126A2E4E3BB}"/>
              </a:ext>
            </a:extLst>
          </p:cNvPr>
          <p:cNvSpPr txBox="1"/>
          <p:nvPr/>
        </p:nvSpPr>
        <p:spPr>
          <a:xfrm>
            <a:off x="9965472" y="5216804"/>
            <a:ext cx="113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</a:t>
            </a:r>
          </a:p>
        </p:txBody>
      </p:sp>
      <p:pic>
        <p:nvPicPr>
          <p:cNvPr id="61" name="Graphique 60" descr="Ours avec un remplissage uni">
            <a:extLst>
              <a:ext uri="{FF2B5EF4-FFF2-40B4-BE49-F238E27FC236}">
                <a16:creationId xmlns:a16="http://schemas.microsoft.com/office/drawing/2014/main" id="{640E3A0C-6600-F8D4-8FF2-E23F17B3C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2375" y="3737169"/>
            <a:ext cx="365402" cy="365402"/>
          </a:xfrm>
          <a:prstGeom prst="rect">
            <a:avLst/>
          </a:prstGeom>
        </p:spPr>
      </p:pic>
      <p:pic>
        <p:nvPicPr>
          <p:cNvPr id="66" name="Graphique 65" descr="Ours avec un remplissage uni">
            <a:extLst>
              <a:ext uri="{FF2B5EF4-FFF2-40B4-BE49-F238E27FC236}">
                <a16:creationId xmlns:a16="http://schemas.microsoft.com/office/drawing/2014/main" id="{339EEC41-66ED-8802-D940-3ADD19F51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7350" y="6326403"/>
            <a:ext cx="365402" cy="365402"/>
          </a:xfrm>
          <a:prstGeom prst="rect">
            <a:avLst/>
          </a:prstGeom>
        </p:spPr>
      </p:pic>
      <p:pic>
        <p:nvPicPr>
          <p:cNvPr id="67" name="Graphique 66" descr="Castor contour">
            <a:extLst>
              <a:ext uri="{FF2B5EF4-FFF2-40B4-BE49-F238E27FC236}">
                <a16:creationId xmlns:a16="http://schemas.microsoft.com/office/drawing/2014/main" id="{21A5EA83-FA25-A93F-C93E-D401AD67D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5676" y="5349026"/>
            <a:ext cx="438787" cy="438787"/>
          </a:xfrm>
          <a:prstGeom prst="rect">
            <a:avLst/>
          </a:prstGeom>
        </p:spPr>
      </p:pic>
      <p:pic>
        <p:nvPicPr>
          <p:cNvPr id="69" name="Graphique 68" descr="Castor contour">
            <a:extLst>
              <a:ext uri="{FF2B5EF4-FFF2-40B4-BE49-F238E27FC236}">
                <a16:creationId xmlns:a16="http://schemas.microsoft.com/office/drawing/2014/main" id="{D1031596-1E56-174F-221C-25FFEECA9C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86589" y="6297186"/>
            <a:ext cx="404360" cy="4043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01D5C7E-DB94-E0AA-5D88-EF28B78D7C1D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20262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01766" y="3267267"/>
            <a:ext cx="527426" cy="540000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1351" y="3742690"/>
            <a:ext cx="404360" cy="404360"/>
          </a:xfrm>
          <a:prstGeom prst="rect">
            <a:avLst/>
          </a:prstGeom>
        </p:spPr>
      </p:pic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Graphique 1" descr="Lapin contour">
            <a:extLst>
              <a:ext uri="{FF2B5EF4-FFF2-40B4-BE49-F238E27FC236}">
                <a16:creationId xmlns:a16="http://schemas.microsoft.com/office/drawing/2014/main" id="{A37755F7-3143-81EF-88CB-82611ABB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205" y="5345925"/>
            <a:ext cx="403200" cy="403200"/>
          </a:xfrm>
          <a:prstGeom prst="rect">
            <a:avLst/>
          </a:prstGeom>
        </p:spPr>
      </p:pic>
      <p:pic>
        <p:nvPicPr>
          <p:cNvPr id="3" name="Graphique 2" descr="Écureuil contour">
            <a:extLst>
              <a:ext uri="{FF2B5EF4-FFF2-40B4-BE49-F238E27FC236}">
                <a16:creationId xmlns:a16="http://schemas.microsoft.com/office/drawing/2014/main" id="{BCC833DB-52BF-34FB-8082-025ADBA90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661" y="5345925"/>
            <a:ext cx="403200" cy="4032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5FB38AB-D31C-5D86-EFD3-83CB5814E4A1}"/>
              </a:ext>
            </a:extLst>
          </p:cNvPr>
          <p:cNvSpPr txBox="1"/>
          <p:nvPr/>
        </p:nvSpPr>
        <p:spPr>
          <a:xfrm>
            <a:off x="8594294" y="4452739"/>
            <a:ext cx="327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Partage viral P. global</a:t>
            </a:r>
          </a:p>
          <a:p>
            <a:pPr algn="ctr"/>
            <a:r>
              <a:rPr lang="fr-FR" sz="2400" dirty="0">
                <a:solidFill>
                  <a:srgbClr val="FF0000"/>
                </a:solidFill>
              </a:rPr>
              <a:t>(référentiel)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C97D0-9FA8-3988-2E00-F4934A68A811}"/>
              </a:ext>
            </a:extLst>
          </p:cNvPr>
          <p:cNvSpPr/>
          <p:nvPr/>
        </p:nvSpPr>
        <p:spPr>
          <a:xfrm>
            <a:off x="4058501" y="1872973"/>
            <a:ext cx="2413957" cy="90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39B5701-83A2-77D5-C26A-5DFAE7AB947A}"/>
              </a:ext>
            </a:extLst>
          </p:cNvPr>
          <p:cNvSpPr txBox="1">
            <a:spLocks/>
          </p:cNvSpPr>
          <p:nvPr/>
        </p:nvSpPr>
        <p:spPr>
          <a:xfrm>
            <a:off x="4406679" y="1930409"/>
            <a:ext cx="1522063" cy="791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800" dirty="0" err="1"/>
              <a:t>Intra-ordre</a:t>
            </a:r>
            <a:endParaRPr lang="fr-F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Extra-ordre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82A9A30-2E84-2DD5-96B2-79DFEEC3C382}"/>
              </a:ext>
            </a:extLst>
          </p:cNvPr>
          <p:cNvSpPr/>
          <p:nvPr/>
        </p:nvSpPr>
        <p:spPr>
          <a:xfrm>
            <a:off x="4268031" y="2465357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EBF9DD-63DD-6181-37E7-82E1F9284D49}"/>
              </a:ext>
            </a:extLst>
          </p:cNvPr>
          <p:cNvSpPr/>
          <p:nvPr/>
        </p:nvSpPr>
        <p:spPr>
          <a:xfrm>
            <a:off x="4268031" y="2096086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1ABBF8-307A-D1D7-07C5-7B20BCEF4515}"/>
              </a:ext>
            </a:extLst>
          </p:cNvPr>
          <p:cNvSpPr/>
          <p:nvPr/>
        </p:nvSpPr>
        <p:spPr>
          <a:xfrm>
            <a:off x="5278723" y="4123821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C905C0-4778-AE68-F381-BD36B9AF4127}"/>
              </a:ext>
            </a:extLst>
          </p:cNvPr>
          <p:cNvSpPr/>
          <p:nvPr/>
        </p:nvSpPr>
        <p:spPr>
          <a:xfrm>
            <a:off x="5391270" y="4776682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Loup avec un remplissage uni">
            <a:extLst>
              <a:ext uri="{FF2B5EF4-FFF2-40B4-BE49-F238E27FC236}">
                <a16:creationId xmlns:a16="http://schemas.microsoft.com/office/drawing/2014/main" id="{29ED0CAA-9522-D534-9EFD-A0DF3EB6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37408" y="4902551"/>
            <a:ext cx="527426" cy="540000"/>
          </a:xfrm>
          <a:prstGeom prst="rect">
            <a:avLst/>
          </a:prstGeom>
        </p:spPr>
      </p:pic>
      <p:pic>
        <p:nvPicPr>
          <p:cNvPr id="22" name="Graphique 21" descr="Chien avec un remplissage uni">
            <a:extLst>
              <a:ext uri="{FF2B5EF4-FFF2-40B4-BE49-F238E27FC236}">
                <a16:creationId xmlns:a16="http://schemas.microsoft.com/office/drawing/2014/main" id="{CE1DE166-ABD8-E2A7-077B-E9FD887DD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356" y="4043240"/>
            <a:ext cx="404360" cy="404360"/>
          </a:xfrm>
          <a:prstGeom prst="rect">
            <a:avLst/>
          </a:prstGeom>
        </p:spPr>
      </p:pic>
      <p:pic>
        <p:nvPicPr>
          <p:cNvPr id="25" name="Graphique 24" descr="Écureuil contour">
            <a:extLst>
              <a:ext uri="{FF2B5EF4-FFF2-40B4-BE49-F238E27FC236}">
                <a16:creationId xmlns:a16="http://schemas.microsoft.com/office/drawing/2014/main" id="{8D71B170-D286-DB74-21A5-466E769CE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5902" y="5453041"/>
            <a:ext cx="403200" cy="4032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98172FF4-3A64-C3E5-9E0D-B114EC4A3601}"/>
              </a:ext>
            </a:extLst>
          </p:cNvPr>
          <p:cNvSpPr/>
          <p:nvPr/>
        </p:nvSpPr>
        <p:spPr>
          <a:xfrm>
            <a:off x="6910848" y="4965685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EDFAD67-9072-3641-1090-FD330B9442DC}"/>
              </a:ext>
            </a:extLst>
          </p:cNvPr>
          <p:cNvSpPr/>
          <p:nvPr/>
        </p:nvSpPr>
        <p:spPr>
          <a:xfrm>
            <a:off x="7081525" y="4433608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Graphique 33" descr="Lapin contour">
            <a:extLst>
              <a:ext uri="{FF2B5EF4-FFF2-40B4-BE49-F238E27FC236}">
                <a16:creationId xmlns:a16="http://schemas.microsoft.com/office/drawing/2014/main" id="{51FC77B3-5A0F-C0FB-7D89-C1ED55BBD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2718" y="3537267"/>
            <a:ext cx="540000" cy="540000"/>
          </a:xfrm>
          <a:prstGeom prst="rect">
            <a:avLst/>
          </a:prstGeom>
        </p:spPr>
      </p:pic>
      <p:pic>
        <p:nvPicPr>
          <p:cNvPr id="48" name="Graphique 47" descr="Lapin contour">
            <a:extLst>
              <a:ext uri="{FF2B5EF4-FFF2-40B4-BE49-F238E27FC236}">
                <a16:creationId xmlns:a16="http://schemas.microsoft.com/office/drawing/2014/main" id="{9795CC8E-2905-0F5B-0EC2-0C5CA540F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5913" y="5028792"/>
            <a:ext cx="540000" cy="540000"/>
          </a:xfrm>
          <a:prstGeom prst="rect">
            <a:avLst/>
          </a:prstGeom>
        </p:spPr>
      </p:pic>
      <p:pic>
        <p:nvPicPr>
          <p:cNvPr id="49" name="Graphique 48" descr="Loup avec un remplissage uni">
            <a:extLst>
              <a:ext uri="{FF2B5EF4-FFF2-40B4-BE49-F238E27FC236}">
                <a16:creationId xmlns:a16="http://schemas.microsoft.com/office/drawing/2014/main" id="{EA2853DE-5F6F-CFF1-04AD-4032EC2B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601396" y="4043239"/>
            <a:ext cx="349879" cy="35822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que 60" descr="Ours avec un remplissage uni">
            <a:extLst>
              <a:ext uri="{FF2B5EF4-FFF2-40B4-BE49-F238E27FC236}">
                <a16:creationId xmlns:a16="http://schemas.microsoft.com/office/drawing/2014/main" id="{640E3A0C-6600-F8D4-8FF2-E23F17B3C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2375" y="3737169"/>
            <a:ext cx="365402" cy="365402"/>
          </a:xfrm>
          <a:prstGeom prst="rect">
            <a:avLst/>
          </a:prstGeom>
        </p:spPr>
      </p:pic>
      <p:pic>
        <p:nvPicPr>
          <p:cNvPr id="62" name="Graphique 61" descr="Ours avec un remplissage uni">
            <a:extLst>
              <a:ext uri="{FF2B5EF4-FFF2-40B4-BE49-F238E27FC236}">
                <a16:creationId xmlns:a16="http://schemas.microsoft.com/office/drawing/2014/main" id="{374438EF-CF40-284E-CDAD-838EABC6EC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1909" y="4061911"/>
            <a:ext cx="365402" cy="365402"/>
          </a:xfrm>
          <a:prstGeom prst="rect">
            <a:avLst/>
          </a:prstGeom>
        </p:spPr>
      </p:pic>
      <p:pic>
        <p:nvPicPr>
          <p:cNvPr id="67" name="Graphique 66" descr="Castor contour">
            <a:extLst>
              <a:ext uri="{FF2B5EF4-FFF2-40B4-BE49-F238E27FC236}">
                <a16:creationId xmlns:a16="http://schemas.microsoft.com/office/drawing/2014/main" id="{21A5EA83-FA25-A93F-C93E-D401AD67D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5676" y="5349026"/>
            <a:ext cx="438787" cy="438787"/>
          </a:xfrm>
          <a:prstGeom prst="rect">
            <a:avLst/>
          </a:prstGeom>
        </p:spPr>
      </p:pic>
      <p:pic>
        <p:nvPicPr>
          <p:cNvPr id="68" name="Graphique 67" descr="Castor contour">
            <a:extLst>
              <a:ext uri="{FF2B5EF4-FFF2-40B4-BE49-F238E27FC236}">
                <a16:creationId xmlns:a16="http://schemas.microsoft.com/office/drawing/2014/main" id="{E9465070-A7BF-B233-D142-1BB8790B8A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49293" y="5453041"/>
            <a:ext cx="438787" cy="438787"/>
          </a:xfrm>
          <a:prstGeom prst="rect">
            <a:avLst/>
          </a:prstGeom>
        </p:spPr>
      </p:pic>
      <p:pic>
        <p:nvPicPr>
          <p:cNvPr id="8" name="Graphique 7" descr="Chien avec un remplissage uni">
            <a:extLst>
              <a:ext uri="{FF2B5EF4-FFF2-40B4-BE49-F238E27FC236}">
                <a16:creationId xmlns:a16="http://schemas.microsoft.com/office/drawing/2014/main" id="{36C0592F-12A5-270D-7FAA-3763F2661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6513" y="6024003"/>
            <a:ext cx="404360" cy="404360"/>
          </a:xfrm>
          <a:prstGeom prst="rect">
            <a:avLst/>
          </a:prstGeom>
        </p:spPr>
      </p:pic>
      <p:pic>
        <p:nvPicPr>
          <p:cNvPr id="16" name="Graphique 15" descr="Écureuil contour">
            <a:extLst>
              <a:ext uri="{FF2B5EF4-FFF2-40B4-BE49-F238E27FC236}">
                <a16:creationId xmlns:a16="http://schemas.microsoft.com/office/drawing/2014/main" id="{9E8AF9E5-27A6-D9FC-5661-0A72F4463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1392" y="6024003"/>
            <a:ext cx="403200" cy="403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ED9264-A4D7-6C3C-35CC-CD49C52D462F}"/>
              </a:ext>
            </a:extLst>
          </p:cNvPr>
          <p:cNvSpPr/>
          <p:nvPr/>
        </p:nvSpPr>
        <p:spPr>
          <a:xfrm>
            <a:off x="9668933" y="5283736"/>
            <a:ext cx="1591734" cy="1362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DE22F6B-E46E-FFD6-A4B5-8DC97FE89A49}"/>
              </a:ext>
            </a:extLst>
          </p:cNvPr>
          <p:cNvSpPr txBox="1"/>
          <p:nvPr/>
        </p:nvSpPr>
        <p:spPr>
          <a:xfrm>
            <a:off x="9965472" y="5216804"/>
            <a:ext cx="113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</a:t>
            </a:r>
          </a:p>
        </p:txBody>
      </p:sp>
      <p:pic>
        <p:nvPicPr>
          <p:cNvPr id="21" name="Graphique 20" descr="Ours avec un remplissage uni">
            <a:extLst>
              <a:ext uri="{FF2B5EF4-FFF2-40B4-BE49-F238E27FC236}">
                <a16:creationId xmlns:a16="http://schemas.microsoft.com/office/drawing/2014/main" id="{888B3033-0893-22FF-0E6E-EB784D143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7350" y="6326403"/>
            <a:ext cx="365402" cy="365402"/>
          </a:xfrm>
          <a:prstGeom prst="rect">
            <a:avLst/>
          </a:prstGeom>
        </p:spPr>
      </p:pic>
      <p:pic>
        <p:nvPicPr>
          <p:cNvPr id="23" name="Graphique 22" descr="Castor contour">
            <a:extLst>
              <a:ext uri="{FF2B5EF4-FFF2-40B4-BE49-F238E27FC236}">
                <a16:creationId xmlns:a16="http://schemas.microsoft.com/office/drawing/2014/main" id="{D8EBDCF7-3413-AD3B-0A1B-19BA4F4BCA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86589" y="6297186"/>
            <a:ext cx="404360" cy="404360"/>
          </a:xfrm>
          <a:prstGeom prst="rect">
            <a:avLst/>
          </a:prstGeom>
        </p:spPr>
      </p:pic>
      <p:pic>
        <p:nvPicPr>
          <p:cNvPr id="24" name="Graphique 23" descr="Lapin contour">
            <a:extLst>
              <a:ext uri="{FF2B5EF4-FFF2-40B4-BE49-F238E27FC236}">
                <a16:creationId xmlns:a16="http://schemas.microsoft.com/office/drawing/2014/main" id="{ED195D3F-11BA-55F7-BB6A-83F4BB08C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7195" y="5470483"/>
            <a:ext cx="575210" cy="575210"/>
          </a:xfrm>
          <a:prstGeom prst="rect">
            <a:avLst/>
          </a:prstGeom>
        </p:spPr>
      </p:pic>
      <p:pic>
        <p:nvPicPr>
          <p:cNvPr id="26" name="Graphique 25" descr="Loup avec un remplissage uni">
            <a:extLst>
              <a:ext uri="{FF2B5EF4-FFF2-40B4-BE49-F238E27FC236}">
                <a16:creationId xmlns:a16="http://schemas.microsoft.com/office/drawing/2014/main" id="{F661C094-E54A-9455-A31D-DE7F81B6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49592" y="6053329"/>
            <a:ext cx="349879" cy="35822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4A3F5EF-33C2-3037-B6DE-41668BF28D50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6336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289C62-0DD9-5A43-2DEE-D3FD047FC5FF}"/>
              </a:ext>
            </a:extLst>
          </p:cNvPr>
          <p:cNvSpPr/>
          <p:nvPr/>
        </p:nvSpPr>
        <p:spPr>
          <a:xfrm>
            <a:off x="3905036" y="2851594"/>
            <a:ext cx="4857779" cy="18096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7D769C-140D-0C06-5981-23150E243DF2}"/>
              </a:ext>
            </a:extLst>
          </p:cNvPr>
          <p:cNvSpPr/>
          <p:nvPr/>
        </p:nvSpPr>
        <p:spPr>
          <a:xfrm>
            <a:off x="3860800" y="4718014"/>
            <a:ext cx="4857779" cy="1222988"/>
          </a:xfrm>
          <a:prstGeom prst="rect">
            <a:avLst/>
          </a:prstGeom>
          <a:solidFill>
            <a:srgbClr val="FF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887682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785305" y="327167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Z-score de partage viral</a:t>
            </a:r>
            <a:endParaRPr lang="en-US" sz="28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584575" y="4498906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01766" y="3267267"/>
            <a:ext cx="527426" cy="540000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1351" y="3742690"/>
            <a:ext cx="404360" cy="404360"/>
          </a:xfrm>
          <a:prstGeom prst="rect">
            <a:avLst/>
          </a:prstGeom>
        </p:spPr>
      </p:pic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Y’a-t-il des différences de partage viral potentiel entre les ordres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Graphique 1" descr="Lapin contour">
            <a:extLst>
              <a:ext uri="{FF2B5EF4-FFF2-40B4-BE49-F238E27FC236}">
                <a16:creationId xmlns:a16="http://schemas.microsoft.com/office/drawing/2014/main" id="{A37755F7-3143-81EF-88CB-82611ABB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205" y="5345925"/>
            <a:ext cx="403200" cy="403200"/>
          </a:xfrm>
          <a:prstGeom prst="rect">
            <a:avLst/>
          </a:prstGeom>
        </p:spPr>
      </p:pic>
      <p:pic>
        <p:nvPicPr>
          <p:cNvPr id="3" name="Graphique 2" descr="Écureuil contour">
            <a:extLst>
              <a:ext uri="{FF2B5EF4-FFF2-40B4-BE49-F238E27FC236}">
                <a16:creationId xmlns:a16="http://schemas.microsoft.com/office/drawing/2014/main" id="{BCC833DB-52BF-34FB-8082-025ADBA90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661" y="5345925"/>
            <a:ext cx="403200" cy="4032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B2B1533-3280-F3F8-CF20-EDAB1553FDD2}"/>
              </a:ext>
            </a:extLst>
          </p:cNvPr>
          <p:cNvCxnSpPr>
            <a:stCxn id="35" idx="3"/>
          </p:cNvCxnSpPr>
          <p:nvPr/>
        </p:nvCxnSpPr>
        <p:spPr>
          <a:xfrm>
            <a:off x="3806825" y="4683572"/>
            <a:ext cx="48577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5FB38AB-D31C-5D86-EFD3-83CB5814E4A1}"/>
              </a:ext>
            </a:extLst>
          </p:cNvPr>
          <p:cNvSpPr txBox="1"/>
          <p:nvPr/>
        </p:nvSpPr>
        <p:spPr>
          <a:xfrm>
            <a:off x="8594294" y="4452739"/>
            <a:ext cx="327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Partage viral P. global</a:t>
            </a:r>
          </a:p>
          <a:p>
            <a:pPr algn="ctr"/>
            <a:r>
              <a:rPr lang="fr-FR" sz="2400" dirty="0">
                <a:solidFill>
                  <a:srgbClr val="FF0000"/>
                </a:solidFill>
              </a:rPr>
              <a:t>(référentiel)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C97D0-9FA8-3988-2E00-F4934A68A811}"/>
              </a:ext>
            </a:extLst>
          </p:cNvPr>
          <p:cNvSpPr/>
          <p:nvPr/>
        </p:nvSpPr>
        <p:spPr>
          <a:xfrm>
            <a:off x="4058501" y="1872973"/>
            <a:ext cx="2413957" cy="90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39B5701-83A2-77D5-C26A-5DFAE7AB947A}"/>
              </a:ext>
            </a:extLst>
          </p:cNvPr>
          <p:cNvSpPr txBox="1">
            <a:spLocks/>
          </p:cNvSpPr>
          <p:nvPr/>
        </p:nvSpPr>
        <p:spPr>
          <a:xfrm>
            <a:off x="4406679" y="1930409"/>
            <a:ext cx="1522063" cy="791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800" dirty="0" err="1"/>
              <a:t>Intra-ordre</a:t>
            </a:r>
            <a:endParaRPr lang="fr-F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Extra-ordre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82A9A30-2E84-2DD5-96B2-79DFEEC3C382}"/>
              </a:ext>
            </a:extLst>
          </p:cNvPr>
          <p:cNvSpPr/>
          <p:nvPr/>
        </p:nvSpPr>
        <p:spPr>
          <a:xfrm>
            <a:off x="4268031" y="2465357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EBF9DD-63DD-6181-37E7-82E1F9284D49}"/>
              </a:ext>
            </a:extLst>
          </p:cNvPr>
          <p:cNvSpPr/>
          <p:nvPr/>
        </p:nvSpPr>
        <p:spPr>
          <a:xfrm>
            <a:off x="4268031" y="2096086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1ABBF8-307A-D1D7-07C5-7B20BCEF4515}"/>
              </a:ext>
            </a:extLst>
          </p:cNvPr>
          <p:cNvSpPr/>
          <p:nvPr/>
        </p:nvSpPr>
        <p:spPr>
          <a:xfrm>
            <a:off x="5278723" y="4123821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C905C0-4778-AE68-F381-BD36B9AF4127}"/>
              </a:ext>
            </a:extLst>
          </p:cNvPr>
          <p:cNvSpPr/>
          <p:nvPr/>
        </p:nvSpPr>
        <p:spPr>
          <a:xfrm>
            <a:off x="5391270" y="4776682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Loup avec un remplissage uni">
            <a:extLst>
              <a:ext uri="{FF2B5EF4-FFF2-40B4-BE49-F238E27FC236}">
                <a16:creationId xmlns:a16="http://schemas.microsoft.com/office/drawing/2014/main" id="{29ED0CAA-9522-D534-9EFD-A0DF3EB6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37408" y="4902551"/>
            <a:ext cx="527426" cy="540000"/>
          </a:xfrm>
          <a:prstGeom prst="rect">
            <a:avLst/>
          </a:prstGeom>
        </p:spPr>
      </p:pic>
      <p:pic>
        <p:nvPicPr>
          <p:cNvPr id="22" name="Graphique 21" descr="Chien avec un remplissage uni">
            <a:extLst>
              <a:ext uri="{FF2B5EF4-FFF2-40B4-BE49-F238E27FC236}">
                <a16:creationId xmlns:a16="http://schemas.microsoft.com/office/drawing/2014/main" id="{CE1DE166-ABD8-E2A7-077B-E9FD887DD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356" y="4043240"/>
            <a:ext cx="404360" cy="404360"/>
          </a:xfrm>
          <a:prstGeom prst="rect">
            <a:avLst/>
          </a:prstGeom>
        </p:spPr>
      </p:pic>
      <p:pic>
        <p:nvPicPr>
          <p:cNvPr id="25" name="Graphique 24" descr="Écureuil contour">
            <a:extLst>
              <a:ext uri="{FF2B5EF4-FFF2-40B4-BE49-F238E27FC236}">
                <a16:creationId xmlns:a16="http://schemas.microsoft.com/office/drawing/2014/main" id="{8D71B170-D286-DB74-21A5-466E769CE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5902" y="5453041"/>
            <a:ext cx="403200" cy="4032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98172FF4-3A64-C3E5-9E0D-B114EC4A3601}"/>
              </a:ext>
            </a:extLst>
          </p:cNvPr>
          <p:cNvSpPr/>
          <p:nvPr/>
        </p:nvSpPr>
        <p:spPr>
          <a:xfrm>
            <a:off x="6910848" y="4965685"/>
            <a:ext cx="119743" cy="129978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EDFAD67-9072-3641-1090-FD330B9442DC}"/>
              </a:ext>
            </a:extLst>
          </p:cNvPr>
          <p:cNvSpPr/>
          <p:nvPr/>
        </p:nvSpPr>
        <p:spPr>
          <a:xfrm>
            <a:off x="7081525" y="4433608"/>
            <a:ext cx="119743" cy="129978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Graphique 33" descr="Lapin contour">
            <a:extLst>
              <a:ext uri="{FF2B5EF4-FFF2-40B4-BE49-F238E27FC236}">
                <a16:creationId xmlns:a16="http://schemas.microsoft.com/office/drawing/2014/main" id="{51FC77B3-5A0F-C0FB-7D89-C1ED55BBD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2718" y="3537267"/>
            <a:ext cx="540000" cy="540000"/>
          </a:xfrm>
          <a:prstGeom prst="rect">
            <a:avLst/>
          </a:prstGeom>
        </p:spPr>
      </p:pic>
      <p:pic>
        <p:nvPicPr>
          <p:cNvPr id="48" name="Graphique 47" descr="Lapin contour">
            <a:extLst>
              <a:ext uri="{FF2B5EF4-FFF2-40B4-BE49-F238E27FC236}">
                <a16:creationId xmlns:a16="http://schemas.microsoft.com/office/drawing/2014/main" id="{9795CC8E-2905-0F5B-0EC2-0C5CA540F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5913" y="5028792"/>
            <a:ext cx="540000" cy="540000"/>
          </a:xfrm>
          <a:prstGeom prst="rect">
            <a:avLst/>
          </a:prstGeom>
        </p:spPr>
      </p:pic>
      <p:pic>
        <p:nvPicPr>
          <p:cNvPr id="49" name="Graphique 48" descr="Loup avec un remplissage uni">
            <a:extLst>
              <a:ext uri="{FF2B5EF4-FFF2-40B4-BE49-F238E27FC236}">
                <a16:creationId xmlns:a16="http://schemas.microsoft.com/office/drawing/2014/main" id="{EA2853DE-5F6F-CFF1-04AD-4032EC2B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601396" y="4043239"/>
            <a:ext cx="349879" cy="35822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7C738B-DEF8-C67D-B02D-A8C5E55F0590}"/>
              </a:ext>
            </a:extLst>
          </p:cNvPr>
          <p:cNvSpPr txBox="1"/>
          <p:nvPr/>
        </p:nvSpPr>
        <p:spPr>
          <a:xfrm>
            <a:off x="4814992" y="6213648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Carnivore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811A88-F62F-0A10-5986-085D8EFECF25}"/>
              </a:ext>
            </a:extLst>
          </p:cNvPr>
          <p:cNvSpPr txBox="1"/>
          <p:nvPr/>
        </p:nvSpPr>
        <p:spPr>
          <a:xfrm>
            <a:off x="6575583" y="6214865"/>
            <a:ext cx="1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Rongeur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CDF33E-3E3D-7F50-EC8D-C94F2E62C251}"/>
              </a:ext>
            </a:extLst>
          </p:cNvPr>
          <p:cNvCxnSpPr>
            <a:endCxn id="50" idx="0"/>
          </p:cNvCxnSpPr>
          <p:nvPr/>
        </p:nvCxnSpPr>
        <p:spPr>
          <a:xfrm>
            <a:off x="5391270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0DC70CC-4EEB-6F44-4B0F-E38B4FE8F8D7}"/>
              </a:ext>
            </a:extLst>
          </p:cNvPr>
          <p:cNvCxnSpPr/>
          <p:nvPr/>
        </p:nvCxnSpPr>
        <p:spPr>
          <a:xfrm>
            <a:off x="7030591" y="6045693"/>
            <a:ext cx="0" cy="167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que 60" descr="Ours avec un remplissage uni">
            <a:extLst>
              <a:ext uri="{FF2B5EF4-FFF2-40B4-BE49-F238E27FC236}">
                <a16:creationId xmlns:a16="http://schemas.microsoft.com/office/drawing/2014/main" id="{640E3A0C-6600-F8D4-8FF2-E23F17B3C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2375" y="3737169"/>
            <a:ext cx="365402" cy="365402"/>
          </a:xfrm>
          <a:prstGeom prst="rect">
            <a:avLst/>
          </a:prstGeom>
        </p:spPr>
      </p:pic>
      <p:pic>
        <p:nvPicPr>
          <p:cNvPr id="62" name="Graphique 61" descr="Ours avec un remplissage uni">
            <a:extLst>
              <a:ext uri="{FF2B5EF4-FFF2-40B4-BE49-F238E27FC236}">
                <a16:creationId xmlns:a16="http://schemas.microsoft.com/office/drawing/2014/main" id="{374438EF-CF40-284E-CDAD-838EABC6EC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1909" y="4061911"/>
            <a:ext cx="365402" cy="365402"/>
          </a:xfrm>
          <a:prstGeom prst="rect">
            <a:avLst/>
          </a:prstGeom>
        </p:spPr>
      </p:pic>
      <p:pic>
        <p:nvPicPr>
          <p:cNvPr id="67" name="Graphique 66" descr="Castor contour">
            <a:extLst>
              <a:ext uri="{FF2B5EF4-FFF2-40B4-BE49-F238E27FC236}">
                <a16:creationId xmlns:a16="http://schemas.microsoft.com/office/drawing/2014/main" id="{21A5EA83-FA25-A93F-C93E-D401AD67D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5676" y="5349026"/>
            <a:ext cx="438787" cy="438787"/>
          </a:xfrm>
          <a:prstGeom prst="rect">
            <a:avLst/>
          </a:prstGeom>
        </p:spPr>
      </p:pic>
      <p:pic>
        <p:nvPicPr>
          <p:cNvPr id="68" name="Graphique 67" descr="Castor contour">
            <a:extLst>
              <a:ext uri="{FF2B5EF4-FFF2-40B4-BE49-F238E27FC236}">
                <a16:creationId xmlns:a16="http://schemas.microsoft.com/office/drawing/2014/main" id="{E9465070-A7BF-B233-D142-1BB8790B8A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49293" y="5453041"/>
            <a:ext cx="438787" cy="4387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682C04D-1497-D7C3-4C70-8E161F9CD97A}"/>
              </a:ext>
            </a:extLst>
          </p:cNvPr>
          <p:cNvSpPr txBox="1"/>
          <p:nvPr/>
        </p:nvSpPr>
        <p:spPr>
          <a:xfrm>
            <a:off x="7728139" y="2244492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Plus de partage que global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3249691-FDD9-9215-FDA8-2D901D200962}"/>
              </a:ext>
            </a:extLst>
          </p:cNvPr>
          <p:cNvSpPr txBox="1"/>
          <p:nvPr/>
        </p:nvSpPr>
        <p:spPr>
          <a:xfrm>
            <a:off x="7690857" y="5809153"/>
            <a:ext cx="327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Moins de partage que global</a:t>
            </a:r>
            <a:endParaRPr lang="en-US" sz="28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AA9C707-ADC3-71EB-6060-EEC76DC0FDD3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6713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, croquis, flocon de neige&#10;&#10;Description générée automatiquement">
            <a:extLst>
              <a:ext uri="{FF2B5EF4-FFF2-40B4-BE49-F238E27FC236}">
                <a16:creationId xmlns:a16="http://schemas.microsoft.com/office/drawing/2014/main" id="{0957116C-322E-D9DB-FAB5-5BD12F42B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1"/>
          <a:stretch/>
        </p:blipFill>
        <p:spPr>
          <a:xfrm>
            <a:off x="2855569" y="-84600"/>
            <a:ext cx="5785034" cy="8841784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2F134EA5-322F-7A85-03B4-A79D8F909E8C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Utilisation du réseau prédit uniquement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B7B69B-18BC-8943-16A6-126E254A7C9D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36918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_sharing1">
            <a:hlinkClick r:id="" action="ppaction://media"/>
            <a:extLst>
              <a:ext uri="{FF2B5EF4-FFF2-40B4-BE49-F238E27FC236}">
                <a16:creationId xmlns:a16="http://schemas.microsoft.com/office/drawing/2014/main" id="{C246A9AD-58CE-85C7-1053-3A34466055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4025"/>
            <a:ext cx="11621278" cy="6536969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A5991C94-F2B5-D0A8-5FDB-36AED27E496F}"/>
              </a:ext>
            </a:extLst>
          </p:cNvPr>
          <p:cNvSpPr/>
          <p:nvPr/>
        </p:nvSpPr>
        <p:spPr>
          <a:xfrm>
            <a:off x="2810416" y="3855273"/>
            <a:ext cx="386080" cy="174014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2F134EA5-322F-7A85-03B4-A79D8F909E8C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 algn="ctr">
              <a:buNone/>
            </a:pP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" name="Image 1" descr="Une image contenant dessin, croquis, flocon de neige&#10;&#10;Description générée automatiquement">
            <a:extLst>
              <a:ext uri="{FF2B5EF4-FFF2-40B4-BE49-F238E27FC236}">
                <a16:creationId xmlns:a16="http://schemas.microsoft.com/office/drawing/2014/main" id="{0957116C-322E-D9DB-FAB5-5BD12F42B1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1"/>
          <a:stretch/>
        </p:blipFill>
        <p:spPr>
          <a:xfrm>
            <a:off x="342972" y="2090709"/>
            <a:ext cx="2418143" cy="3695864"/>
          </a:xfrm>
          <a:prstGeom prst="rect">
            <a:avLst/>
          </a:prstGeo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659C3A5-265E-7C8E-E72C-7187A320E678}"/>
              </a:ext>
            </a:extLst>
          </p:cNvPr>
          <p:cNvSpPr txBox="1">
            <a:spLocks/>
          </p:cNvSpPr>
          <p:nvPr/>
        </p:nvSpPr>
        <p:spPr>
          <a:xfrm>
            <a:off x="4068162" y="1790299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28F3B56-EFE9-C56A-A313-C2BC19F7E09B}"/>
              </a:ext>
            </a:extLst>
          </p:cNvPr>
          <p:cNvSpPr txBox="1">
            <a:spLocks/>
          </p:cNvSpPr>
          <p:nvPr/>
        </p:nvSpPr>
        <p:spPr>
          <a:xfrm>
            <a:off x="5220378" y="1809549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C3AF7B5-0B5F-D9E8-AB2F-41046AC817DF}"/>
              </a:ext>
            </a:extLst>
          </p:cNvPr>
          <p:cNvSpPr txBox="1">
            <a:spLocks/>
          </p:cNvSpPr>
          <p:nvPr/>
        </p:nvSpPr>
        <p:spPr>
          <a:xfrm>
            <a:off x="6537240" y="1790299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70E430-85EC-CBCA-B168-991D4D44AA7B}"/>
              </a:ext>
            </a:extLst>
          </p:cNvPr>
          <p:cNvSpPr txBox="1">
            <a:spLocks/>
          </p:cNvSpPr>
          <p:nvPr/>
        </p:nvSpPr>
        <p:spPr>
          <a:xfrm>
            <a:off x="7618593" y="1809549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F914777-AECA-7CCF-9C9D-8541CF73E5FF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Couleur = </a:t>
            </a:r>
            <a:r>
              <a:rPr lang="fr-FR" sz="2400" dirty="0" err="1">
                <a:solidFill>
                  <a:srgbClr val="FF0000"/>
                </a:solidFill>
              </a:rPr>
              <a:t>Intra-ordre</a:t>
            </a:r>
            <a:r>
              <a:rPr lang="fr-FR" sz="2400" dirty="0">
                <a:solidFill>
                  <a:srgbClr val="FF0000"/>
                </a:solidFill>
              </a:rPr>
              <a:t> 	</a:t>
            </a:r>
          </a:p>
          <a:p>
            <a:r>
              <a:rPr lang="fr-FR" sz="2400" dirty="0">
                <a:solidFill>
                  <a:srgbClr val="FF0000"/>
                </a:solidFill>
              </a:rPr>
              <a:t>Gris = </a:t>
            </a:r>
            <a:r>
              <a:rPr lang="fr-FR" sz="2400" dirty="0" err="1">
                <a:solidFill>
                  <a:srgbClr val="FF0000"/>
                </a:solidFill>
              </a:rPr>
              <a:t>Exta</a:t>
            </a:r>
            <a:r>
              <a:rPr lang="fr-FR" sz="2400" dirty="0">
                <a:solidFill>
                  <a:srgbClr val="FF0000"/>
                </a:solidFill>
              </a:rPr>
              <a:t>-ordre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527A293-36FE-C193-A4CE-E4406F1C2930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2618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space réservé du contenu 2">
            <a:extLst>
              <a:ext uri="{FF2B5EF4-FFF2-40B4-BE49-F238E27FC236}">
                <a16:creationId xmlns:a16="http://schemas.microsoft.com/office/drawing/2014/main" id="{D60E56F6-B2CA-D0D9-1B68-8BF879101BA2}"/>
              </a:ext>
            </a:extLst>
          </p:cNvPr>
          <p:cNvSpPr txBox="1">
            <a:spLocks/>
          </p:cNvSpPr>
          <p:nvPr/>
        </p:nvSpPr>
        <p:spPr>
          <a:xfrm>
            <a:off x="-111759" y="620026"/>
            <a:ext cx="12303759" cy="561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u="sng" dirty="0"/>
              <a:t>Pourquoi ?</a:t>
            </a:r>
            <a:endParaRPr lang="fr-FR" sz="4400" dirty="0"/>
          </a:p>
          <a:p>
            <a:pPr marL="457200" lvl="1" indent="0" algn="ctr">
              <a:buNone/>
            </a:pPr>
            <a:endParaRPr lang="fr-FR" sz="2800" dirty="0"/>
          </a:p>
          <a:p>
            <a:pPr marL="457200" lvl="1" indent="0" algn="ctr">
              <a:buNone/>
            </a:pPr>
            <a:r>
              <a:rPr lang="fr-FR" sz="3000" b="1" i="1" u="sng" dirty="0"/>
              <a:t>1- Importance des associations</a:t>
            </a:r>
          </a:p>
          <a:p>
            <a:pPr marL="457200" lvl="1" indent="0" algn="ctr">
              <a:buNone/>
            </a:pPr>
            <a:r>
              <a:rPr lang="fr-FR" sz="2800" dirty="0"/>
              <a:t>Migration globale et nouvelles associations </a:t>
            </a:r>
          </a:p>
          <a:p>
            <a:pPr marL="457200" lvl="1" indent="0" algn="ctr">
              <a:buNone/>
            </a:pPr>
            <a:r>
              <a:rPr lang="fr-FR" sz="2800" dirty="0">
                <a:latin typeface="NimbusRomNo9L-Regu"/>
              </a:rPr>
              <a:t>Investir plus de recherches sur les associations clés</a:t>
            </a:r>
            <a:endParaRPr lang="fr-FR" sz="2800" b="0" i="0" u="none" strike="noStrike" baseline="0" dirty="0">
              <a:latin typeface="NimbusRomNo9L-Regu"/>
            </a:endParaRPr>
          </a:p>
          <a:p>
            <a:pPr marL="457200" lvl="1" indent="0" algn="ctr">
              <a:buNone/>
            </a:pPr>
            <a:r>
              <a:rPr lang="fr-FR" sz="2800" dirty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F3B387C-A592-C792-4060-45ACD83E517D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378A67-FBF0-6396-F9E2-C41820C91C9A}"/>
              </a:ext>
            </a:extLst>
          </p:cNvPr>
          <p:cNvSpPr txBox="1"/>
          <p:nvPr/>
        </p:nvSpPr>
        <p:spPr>
          <a:xfrm>
            <a:off x="9999045" y="2204186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(1, 3, 5)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9126BD-8389-FE77-308B-7E7B7FB2E655}"/>
              </a:ext>
            </a:extLst>
          </p:cNvPr>
          <p:cNvSpPr txBox="1"/>
          <p:nvPr/>
        </p:nvSpPr>
        <p:spPr>
          <a:xfrm>
            <a:off x="9999045" y="2801521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3502607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A815AC3-A17E-77DD-5393-1595A3CA96C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055AFD-35BD-D106-6C21-7D951BE2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7" t="13616" r="15386" b="6479"/>
          <a:stretch/>
        </p:blipFill>
        <p:spPr>
          <a:xfrm>
            <a:off x="490285" y="1396903"/>
            <a:ext cx="4774131" cy="4148490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BC65EDE5-DB77-81AC-B39E-F3A1471CF00B}"/>
              </a:ext>
            </a:extLst>
          </p:cNvPr>
          <p:cNvSpPr/>
          <p:nvPr/>
        </p:nvSpPr>
        <p:spPr>
          <a:xfrm rot="1529072">
            <a:off x="1883142" y="36470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13BDD6A-AC2C-24DF-8931-723025B5DC8C}"/>
              </a:ext>
            </a:extLst>
          </p:cNvPr>
          <p:cNvSpPr/>
          <p:nvPr/>
        </p:nvSpPr>
        <p:spPr>
          <a:xfrm rot="1529072">
            <a:off x="4270845" y="3647046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D3F708A5-299B-68E5-D19B-8F9465C9C9D5}"/>
              </a:ext>
            </a:extLst>
          </p:cNvPr>
          <p:cNvSpPr txBox="1">
            <a:spLocks/>
          </p:cNvSpPr>
          <p:nvPr/>
        </p:nvSpPr>
        <p:spPr>
          <a:xfrm>
            <a:off x="901450" y="982635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C0360079-BBA1-8B4A-5C3E-C8F02A4584DF}"/>
              </a:ext>
            </a:extLst>
          </p:cNvPr>
          <p:cNvSpPr txBox="1">
            <a:spLocks/>
          </p:cNvSpPr>
          <p:nvPr/>
        </p:nvSpPr>
        <p:spPr>
          <a:xfrm>
            <a:off x="2053666" y="1001885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7EB2D3F-3C5B-20CF-0D34-C0F13CB027D8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Couleur = </a:t>
            </a:r>
            <a:r>
              <a:rPr lang="fr-FR" sz="2400" dirty="0" err="1"/>
              <a:t>Intra-ordre</a:t>
            </a:r>
            <a:r>
              <a:rPr lang="fr-FR" sz="2400" dirty="0"/>
              <a:t> 	</a:t>
            </a:r>
          </a:p>
          <a:p>
            <a:r>
              <a:rPr lang="fr-FR" sz="2400" dirty="0"/>
              <a:t>Gris = </a:t>
            </a:r>
            <a:r>
              <a:rPr lang="fr-FR" sz="2400" dirty="0" err="1"/>
              <a:t>Exta</a:t>
            </a:r>
            <a:r>
              <a:rPr lang="fr-FR" sz="2400" dirty="0"/>
              <a:t>-ordre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78126B3-2B11-9673-DDE9-1FEBBE78F807}"/>
              </a:ext>
            </a:extLst>
          </p:cNvPr>
          <p:cNvSpPr txBox="1"/>
          <p:nvPr/>
        </p:nvSpPr>
        <p:spPr>
          <a:xfrm>
            <a:off x="1603267" y="5332895"/>
            <a:ext cx="300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 Intermédiaires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921EC73-3362-B6BD-7216-D3047F1BDAF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16903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_sharing2">
            <a:hlinkClick r:id="" action="ppaction://media"/>
            <a:extLst>
              <a:ext uri="{FF2B5EF4-FFF2-40B4-BE49-F238E27FC236}">
                <a16:creationId xmlns:a16="http://schemas.microsoft.com/office/drawing/2014/main" id="{CE448394-B280-E95E-FCA9-CBB253FA7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4025"/>
            <a:ext cx="11621278" cy="6536969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A5991C94-F2B5-D0A8-5FDB-36AED27E496F}"/>
              </a:ext>
            </a:extLst>
          </p:cNvPr>
          <p:cNvSpPr/>
          <p:nvPr/>
        </p:nvSpPr>
        <p:spPr>
          <a:xfrm>
            <a:off x="2810416" y="3855273"/>
            <a:ext cx="386080" cy="174014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2F134EA5-322F-7A85-03B4-A79D8F909E8C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55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  <a:p>
            <a:pPr marL="457200" lvl="1" indent="0">
              <a:buNone/>
            </a:pPr>
            <a:endParaRPr lang="fr-FR" b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186A8F0-83F7-0C1D-4576-8E83EBF7FDD2}"/>
              </a:ext>
            </a:extLst>
          </p:cNvPr>
          <p:cNvSpPr txBox="1">
            <a:spLocks/>
          </p:cNvSpPr>
          <p:nvPr/>
        </p:nvSpPr>
        <p:spPr>
          <a:xfrm>
            <a:off x="4068162" y="1790299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4F608F0A-119E-38A8-8490-2C072D099B91}"/>
              </a:ext>
            </a:extLst>
          </p:cNvPr>
          <p:cNvSpPr txBox="1">
            <a:spLocks/>
          </p:cNvSpPr>
          <p:nvPr/>
        </p:nvSpPr>
        <p:spPr>
          <a:xfrm>
            <a:off x="5220378" y="1809549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pic>
        <p:nvPicPr>
          <p:cNvPr id="2" name="Image 1" descr="Une image contenant dessin, croquis, flocon de neige&#10;&#10;Description générée automatiquement">
            <a:extLst>
              <a:ext uri="{FF2B5EF4-FFF2-40B4-BE49-F238E27FC236}">
                <a16:creationId xmlns:a16="http://schemas.microsoft.com/office/drawing/2014/main" id="{0957116C-322E-D9DB-FAB5-5BD12F42B1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1"/>
          <a:stretch/>
        </p:blipFill>
        <p:spPr>
          <a:xfrm>
            <a:off x="342972" y="2090709"/>
            <a:ext cx="2418143" cy="3695864"/>
          </a:xfrm>
          <a:prstGeom prst="rect">
            <a:avLst/>
          </a:prstGeo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1769D34-1099-2DD1-B4D7-D0B07C6EA9D2}"/>
              </a:ext>
            </a:extLst>
          </p:cNvPr>
          <p:cNvSpPr txBox="1">
            <a:spLocks/>
          </p:cNvSpPr>
          <p:nvPr/>
        </p:nvSpPr>
        <p:spPr>
          <a:xfrm>
            <a:off x="6537240" y="1790299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27D382E-C28D-549F-BC40-74C056F9523F}"/>
              </a:ext>
            </a:extLst>
          </p:cNvPr>
          <p:cNvSpPr txBox="1">
            <a:spLocks/>
          </p:cNvSpPr>
          <p:nvPr/>
        </p:nvSpPr>
        <p:spPr>
          <a:xfrm>
            <a:off x="7618593" y="1809549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F31C1A-600C-FE28-49AE-C44C2DD584E0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Couleur = </a:t>
            </a:r>
            <a:r>
              <a:rPr lang="fr-FR" sz="2400" dirty="0" err="1"/>
              <a:t>Intra-ordre</a:t>
            </a:r>
            <a:r>
              <a:rPr lang="fr-FR" sz="2400" dirty="0"/>
              <a:t> 	</a:t>
            </a:r>
          </a:p>
          <a:p>
            <a:r>
              <a:rPr lang="fr-FR" sz="2400" dirty="0"/>
              <a:t>Gris = </a:t>
            </a:r>
            <a:r>
              <a:rPr lang="fr-FR" sz="2400" dirty="0" err="1"/>
              <a:t>Exta</a:t>
            </a:r>
            <a:r>
              <a:rPr lang="fr-FR" sz="2400" dirty="0"/>
              <a:t>-ordre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7E5793-DB3D-B794-A621-AC4348C8745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340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A815AC3-A17E-77DD-5393-1595A3CA96C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055AFD-35BD-D106-6C21-7D951BE2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7" t="13616" r="15386" b="6479"/>
          <a:stretch/>
        </p:blipFill>
        <p:spPr>
          <a:xfrm>
            <a:off x="490285" y="1396903"/>
            <a:ext cx="4774131" cy="41484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2000316-0F75-C733-104A-5818C72D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31" y="1312606"/>
            <a:ext cx="4918510" cy="423278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75782E1-345C-07D9-20D4-E73AAA6FB0E1}"/>
              </a:ext>
            </a:extLst>
          </p:cNvPr>
          <p:cNvCxnSpPr>
            <a:cxnSpLocks/>
          </p:cNvCxnSpPr>
          <p:nvPr/>
        </p:nvCxnSpPr>
        <p:spPr>
          <a:xfrm>
            <a:off x="5748086" y="856648"/>
            <a:ext cx="0" cy="5168767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CA4E799-9B2D-AFA6-61A9-8694518A408D}"/>
              </a:ext>
            </a:extLst>
          </p:cNvPr>
          <p:cNvSpPr txBox="1"/>
          <p:nvPr/>
        </p:nvSpPr>
        <p:spPr>
          <a:xfrm>
            <a:off x="7650759" y="5367623"/>
            <a:ext cx="277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4 Intermédiaires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95C6E7-C284-E59B-9E5F-DA60FCD5B6C8}"/>
              </a:ext>
            </a:extLst>
          </p:cNvPr>
          <p:cNvSpPr txBox="1"/>
          <p:nvPr/>
        </p:nvSpPr>
        <p:spPr>
          <a:xfrm>
            <a:off x="1603267" y="5332895"/>
            <a:ext cx="300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 Intermédiaires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C65EDE5-DB77-81AC-B39E-F3A1471CF00B}"/>
              </a:ext>
            </a:extLst>
          </p:cNvPr>
          <p:cNvSpPr/>
          <p:nvPr/>
        </p:nvSpPr>
        <p:spPr>
          <a:xfrm rot="1529072">
            <a:off x="1883142" y="36470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13BDD6A-AC2C-24DF-8931-723025B5DC8C}"/>
              </a:ext>
            </a:extLst>
          </p:cNvPr>
          <p:cNvSpPr/>
          <p:nvPr/>
        </p:nvSpPr>
        <p:spPr>
          <a:xfrm rot="1529072">
            <a:off x="4270845" y="3647046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E274585-FD32-0B31-C851-BC6B067DCB7A}"/>
              </a:ext>
            </a:extLst>
          </p:cNvPr>
          <p:cNvSpPr/>
          <p:nvPr/>
        </p:nvSpPr>
        <p:spPr>
          <a:xfrm rot="18071280">
            <a:off x="9283567" y="1792781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489C2E6-48F1-76EA-B263-8D87054AD882}"/>
              </a:ext>
            </a:extLst>
          </p:cNvPr>
          <p:cNvSpPr/>
          <p:nvPr/>
        </p:nvSpPr>
        <p:spPr>
          <a:xfrm rot="17867643">
            <a:off x="7037871" y="17811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9CE78-F1D7-3B62-DE99-2FF10C4D50E6}"/>
              </a:ext>
            </a:extLst>
          </p:cNvPr>
          <p:cNvSpPr txBox="1">
            <a:spLocks/>
          </p:cNvSpPr>
          <p:nvPr/>
        </p:nvSpPr>
        <p:spPr>
          <a:xfrm>
            <a:off x="901450" y="982635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DFDBA-75BD-F7C2-37DD-FC5EE34D3FC7}"/>
              </a:ext>
            </a:extLst>
          </p:cNvPr>
          <p:cNvSpPr txBox="1">
            <a:spLocks/>
          </p:cNvSpPr>
          <p:nvPr/>
        </p:nvSpPr>
        <p:spPr>
          <a:xfrm>
            <a:off x="2053666" y="1001885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E5B58B-D4F4-37BF-4A99-065D81593538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Couleur = </a:t>
            </a:r>
            <a:r>
              <a:rPr lang="fr-FR" sz="2400" dirty="0" err="1"/>
              <a:t>Intra-ordre</a:t>
            </a:r>
            <a:r>
              <a:rPr lang="fr-FR" sz="2400" dirty="0"/>
              <a:t> 	</a:t>
            </a:r>
          </a:p>
          <a:p>
            <a:r>
              <a:rPr lang="fr-FR" sz="2400" dirty="0"/>
              <a:t>Gris = </a:t>
            </a:r>
            <a:r>
              <a:rPr lang="fr-FR" sz="2400" dirty="0" err="1"/>
              <a:t>Exta</a:t>
            </a:r>
            <a:r>
              <a:rPr lang="fr-FR" sz="2400" dirty="0"/>
              <a:t>-ordre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3B09E30-D53C-3A71-1958-1958F29B6F18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6810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A815AC3-A17E-77DD-5393-1595A3CA96C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055AFD-35BD-D106-6C21-7D951BE2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7" t="13616" r="15386" b="6479"/>
          <a:stretch/>
        </p:blipFill>
        <p:spPr>
          <a:xfrm>
            <a:off x="490285" y="1396903"/>
            <a:ext cx="4774131" cy="41484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2000316-0F75-C733-104A-5818C72D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31" y="1312606"/>
            <a:ext cx="4918510" cy="423278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75782E1-345C-07D9-20D4-E73AAA6FB0E1}"/>
              </a:ext>
            </a:extLst>
          </p:cNvPr>
          <p:cNvCxnSpPr>
            <a:cxnSpLocks/>
          </p:cNvCxnSpPr>
          <p:nvPr/>
        </p:nvCxnSpPr>
        <p:spPr>
          <a:xfrm>
            <a:off x="5748086" y="856648"/>
            <a:ext cx="0" cy="5168767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CA4E799-9B2D-AFA6-61A9-8694518A408D}"/>
              </a:ext>
            </a:extLst>
          </p:cNvPr>
          <p:cNvSpPr txBox="1"/>
          <p:nvPr/>
        </p:nvSpPr>
        <p:spPr>
          <a:xfrm>
            <a:off x="7650759" y="5367623"/>
            <a:ext cx="277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4 Intermédiaires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95C6E7-C284-E59B-9E5F-DA60FCD5B6C8}"/>
              </a:ext>
            </a:extLst>
          </p:cNvPr>
          <p:cNvSpPr txBox="1"/>
          <p:nvPr/>
        </p:nvSpPr>
        <p:spPr>
          <a:xfrm>
            <a:off x="1603267" y="5332895"/>
            <a:ext cx="300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 Intermédiaires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C65EDE5-DB77-81AC-B39E-F3A1471CF00B}"/>
              </a:ext>
            </a:extLst>
          </p:cNvPr>
          <p:cNvSpPr/>
          <p:nvPr/>
        </p:nvSpPr>
        <p:spPr>
          <a:xfrm rot="1529072">
            <a:off x="1883142" y="36470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13BDD6A-AC2C-24DF-8931-723025B5DC8C}"/>
              </a:ext>
            </a:extLst>
          </p:cNvPr>
          <p:cNvSpPr/>
          <p:nvPr/>
        </p:nvSpPr>
        <p:spPr>
          <a:xfrm rot="1529072">
            <a:off x="4270845" y="3647046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E274585-FD32-0B31-C851-BC6B067DCB7A}"/>
              </a:ext>
            </a:extLst>
          </p:cNvPr>
          <p:cNvSpPr/>
          <p:nvPr/>
        </p:nvSpPr>
        <p:spPr>
          <a:xfrm rot="18071280">
            <a:off x="9283567" y="1792781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489C2E6-48F1-76EA-B263-8D87054AD882}"/>
              </a:ext>
            </a:extLst>
          </p:cNvPr>
          <p:cNvSpPr/>
          <p:nvPr/>
        </p:nvSpPr>
        <p:spPr>
          <a:xfrm rot="17867643">
            <a:off x="7037871" y="1781147"/>
            <a:ext cx="394635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9CE78-F1D7-3B62-DE99-2FF10C4D50E6}"/>
              </a:ext>
            </a:extLst>
          </p:cNvPr>
          <p:cNvSpPr txBox="1">
            <a:spLocks/>
          </p:cNvSpPr>
          <p:nvPr/>
        </p:nvSpPr>
        <p:spPr>
          <a:xfrm>
            <a:off x="901450" y="982635"/>
            <a:ext cx="101049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Hôtes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DFDBA-75BD-F7C2-37DD-FC5EE34D3FC7}"/>
              </a:ext>
            </a:extLst>
          </p:cNvPr>
          <p:cNvSpPr txBox="1">
            <a:spLocks/>
          </p:cNvSpPr>
          <p:nvPr/>
        </p:nvSpPr>
        <p:spPr>
          <a:xfrm>
            <a:off x="2053666" y="1001885"/>
            <a:ext cx="863161" cy="4142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Virus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E5B58B-D4F4-37BF-4A99-065D81593538}"/>
              </a:ext>
            </a:extLst>
          </p:cNvPr>
          <p:cNvSpPr txBox="1"/>
          <p:nvPr/>
        </p:nvSpPr>
        <p:spPr>
          <a:xfrm>
            <a:off x="9272950" y="5866488"/>
            <a:ext cx="346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Couleur = </a:t>
            </a:r>
            <a:r>
              <a:rPr lang="fr-FR" sz="2400" dirty="0" err="1"/>
              <a:t>Intra-ordre</a:t>
            </a:r>
            <a:r>
              <a:rPr lang="fr-FR" sz="2400" dirty="0"/>
              <a:t> 	</a:t>
            </a:r>
          </a:p>
          <a:p>
            <a:r>
              <a:rPr lang="fr-FR" sz="2400" dirty="0"/>
              <a:t>Gris = </a:t>
            </a:r>
            <a:r>
              <a:rPr lang="fr-FR" sz="2400" dirty="0" err="1"/>
              <a:t>Exta</a:t>
            </a:r>
            <a:r>
              <a:rPr lang="fr-FR" sz="2400" dirty="0"/>
              <a:t>-ordre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F3137A-26DB-DA7B-AF4C-6AB297624C99}"/>
              </a:ext>
            </a:extLst>
          </p:cNvPr>
          <p:cNvSpPr txBox="1"/>
          <p:nvPr/>
        </p:nvSpPr>
        <p:spPr>
          <a:xfrm>
            <a:off x="3106764" y="6276744"/>
            <a:ext cx="644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Utile sur des réseaux plus complexes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3AF89B-9BF6-F273-7AFC-BCD8AAFA7BEF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07159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F2A97A-BC93-D223-5E73-3F61ACB98E8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49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 err="1"/>
              <a:t>Hypothéses</a:t>
            </a:r>
            <a:r>
              <a:rPr lang="fr-FR" sz="2800" dirty="0"/>
              <a:t>: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9436FB-68C3-1021-4792-3B476E9FBD18}"/>
              </a:ext>
            </a:extLst>
          </p:cNvPr>
          <p:cNvSpPr txBox="1"/>
          <p:nvPr/>
        </p:nvSpPr>
        <p:spPr>
          <a:xfrm>
            <a:off x="556030" y="2317118"/>
            <a:ext cx="96710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H2 – Les </a:t>
            </a:r>
            <a:r>
              <a:rPr lang="en-US" sz="2800" dirty="0" err="1"/>
              <a:t>ordres</a:t>
            </a:r>
            <a:r>
              <a:rPr lang="en-US" sz="2800" dirty="0"/>
              <a:t> avec plus </a:t>
            </a:r>
            <a:r>
              <a:rPr lang="en-US" sz="2800" dirty="0" err="1"/>
              <a:t>d’espèces</a:t>
            </a:r>
            <a:r>
              <a:rPr lang="en-US" sz="2800" dirty="0"/>
              <a:t> </a:t>
            </a:r>
            <a:r>
              <a:rPr lang="en-US" sz="2800" dirty="0" err="1"/>
              <a:t>ont</a:t>
            </a:r>
            <a:r>
              <a:rPr lang="en-US" sz="2800" dirty="0"/>
              <a:t> un partage viral </a:t>
            </a:r>
            <a:r>
              <a:rPr lang="en-US" sz="2800" dirty="0" err="1"/>
              <a:t>potentiel</a:t>
            </a:r>
            <a:r>
              <a:rPr lang="en-US" sz="2800" dirty="0"/>
              <a:t> Intra –</a:t>
            </a:r>
            <a:r>
              <a:rPr lang="en-US" sz="2800" dirty="0" err="1"/>
              <a:t>ordre</a:t>
            </a:r>
            <a:r>
              <a:rPr lang="en-US" sz="2800" dirty="0"/>
              <a:t> plus </a:t>
            </a:r>
            <a:r>
              <a:rPr lang="en-US" sz="2800" dirty="0" err="1"/>
              <a:t>élevés</a:t>
            </a:r>
            <a:endParaRPr lang="en-US" sz="2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752329-4F32-807C-446C-CB85E96AA59A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06738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F2A97A-BC93-D223-5E73-3F61ACB98E8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49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u="sng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fr-FR" sz="2800" dirty="0"/>
              <a:t>Hypothèses: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9436FB-68C3-1021-4792-3B476E9FBD18}"/>
              </a:ext>
            </a:extLst>
          </p:cNvPr>
          <p:cNvSpPr txBox="1"/>
          <p:nvPr/>
        </p:nvSpPr>
        <p:spPr>
          <a:xfrm>
            <a:off x="556030" y="2317118"/>
            <a:ext cx="96710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H1 – Les </a:t>
            </a:r>
            <a:r>
              <a:rPr lang="en-US" sz="2800" dirty="0" err="1"/>
              <a:t>ordres</a:t>
            </a:r>
            <a:r>
              <a:rPr lang="en-US" sz="2800" dirty="0"/>
              <a:t> avec plus </a:t>
            </a:r>
            <a:r>
              <a:rPr lang="en-US" sz="2800" dirty="0" err="1"/>
              <a:t>d’espèces</a:t>
            </a:r>
            <a:r>
              <a:rPr lang="en-US" sz="2800" dirty="0"/>
              <a:t> </a:t>
            </a:r>
            <a:r>
              <a:rPr lang="en-US" sz="2800" dirty="0" err="1"/>
              <a:t>ont</a:t>
            </a:r>
            <a:r>
              <a:rPr lang="en-US" sz="2800" dirty="0"/>
              <a:t> un partage viral </a:t>
            </a:r>
            <a:r>
              <a:rPr lang="en-US" sz="2800" dirty="0" err="1"/>
              <a:t>potentiel</a:t>
            </a:r>
            <a:r>
              <a:rPr lang="en-US" sz="2800" dirty="0"/>
              <a:t> Intra –</a:t>
            </a:r>
            <a:r>
              <a:rPr lang="en-US" sz="2800" dirty="0" err="1"/>
              <a:t>ordre</a:t>
            </a:r>
            <a:r>
              <a:rPr lang="en-US" sz="2800" dirty="0"/>
              <a:t> plus </a:t>
            </a:r>
            <a:r>
              <a:rPr lang="en-US" sz="2800" dirty="0" err="1"/>
              <a:t>élevés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H2 – Le partage viral </a:t>
            </a:r>
            <a:r>
              <a:rPr lang="en-US" sz="2800" dirty="0" err="1"/>
              <a:t>potentiel</a:t>
            </a:r>
            <a:r>
              <a:rPr lang="en-US" sz="2800" dirty="0"/>
              <a:t> </a:t>
            </a:r>
            <a:r>
              <a:rPr lang="en-US" sz="2800" dirty="0" err="1"/>
              <a:t>est</a:t>
            </a:r>
            <a:r>
              <a:rPr lang="en-US" sz="2800" dirty="0"/>
              <a:t> plus important </a:t>
            </a:r>
            <a:r>
              <a:rPr lang="en-US" sz="2800" dirty="0" err="1"/>
              <a:t>en</a:t>
            </a:r>
            <a:r>
              <a:rPr lang="en-US" sz="2800" dirty="0"/>
              <a:t> Intra-</a:t>
            </a:r>
            <a:r>
              <a:rPr lang="en-US" sz="2800" dirty="0" err="1"/>
              <a:t>ordre</a:t>
            </a:r>
            <a:r>
              <a:rPr lang="en-US" sz="2800" dirty="0"/>
              <a:t> </a:t>
            </a:r>
            <a:r>
              <a:rPr lang="en-US" sz="2800" dirty="0" err="1"/>
              <a:t>qu’en</a:t>
            </a:r>
            <a:r>
              <a:rPr lang="en-US" sz="2800" dirty="0"/>
              <a:t> Extra-</a:t>
            </a:r>
            <a:r>
              <a:rPr lang="en-US" sz="2800" dirty="0" err="1"/>
              <a:t>ordre</a:t>
            </a:r>
            <a:r>
              <a:rPr lang="en-US" sz="2800" dirty="0"/>
              <a:t>.</a:t>
            </a:r>
            <a:endParaRPr lang="fr-FR" sz="2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752329-4F32-807C-446C-CB85E96AA59A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34252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FC4C47A-40E5-3E04-F35E-1E3DDA173B6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7149FB-86AD-6571-295F-5E129C3CE172}"/>
              </a:ext>
            </a:extLst>
          </p:cNvPr>
          <p:cNvSpPr/>
          <p:nvPr/>
        </p:nvSpPr>
        <p:spPr>
          <a:xfrm>
            <a:off x="2312957" y="2388069"/>
            <a:ext cx="7566085" cy="3003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23FFF4-0264-17F2-F8EB-7ABFA290DB90}"/>
              </a:ext>
            </a:extLst>
          </p:cNvPr>
          <p:cNvSpPr/>
          <p:nvPr/>
        </p:nvSpPr>
        <p:spPr>
          <a:xfrm>
            <a:off x="5870890" y="724921"/>
            <a:ext cx="4349733" cy="3003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A24812-5545-B69F-80AB-EB6456350DC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56350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FC4C47A-40E5-3E04-F35E-1E3DDA173B65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10EC3F7-1635-8B27-3870-305D3F88FA76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43855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46288-1858-5614-03E7-A199281022AD}"/>
              </a:ext>
            </a:extLst>
          </p:cNvPr>
          <p:cNvSpPr/>
          <p:nvPr/>
        </p:nvSpPr>
        <p:spPr>
          <a:xfrm>
            <a:off x="5415379" y="701336"/>
            <a:ext cx="4740675" cy="471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F3B89-85CD-0419-B544-310B1DF5D0D1}"/>
              </a:ext>
            </a:extLst>
          </p:cNvPr>
          <p:cNvSpPr/>
          <p:nvPr/>
        </p:nvSpPr>
        <p:spPr>
          <a:xfrm>
            <a:off x="2831977" y="5577395"/>
            <a:ext cx="1491448" cy="1109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5BF17-430F-ADED-43D3-1268700303F9}"/>
              </a:ext>
            </a:extLst>
          </p:cNvPr>
          <p:cNvSpPr/>
          <p:nvPr/>
        </p:nvSpPr>
        <p:spPr>
          <a:xfrm>
            <a:off x="2938509" y="3524435"/>
            <a:ext cx="1491448" cy="189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338C09-3A25-C669-9CFF-469F4BC752F9}"/>
              </a:ext>
            </a:extLst>
          </p:cNvPr>
          <p:cNvSpPr/>
          <p:nvPr/>
        </p:nvSpPr>
        <p:spPr>
          <a:xfrm>
            <a:off x="5257305" y="5562405"/>
            <a:ext cx="4561398" cy="971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66BA69FC-69C2-33A4-CE0B-A6A5567F44E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6FAE1B-468C-CE2A-438E-9210D2653DA1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10314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ACE3D3-AA54-6D87-6817-0D0D7C8849F8}"/>
              </a:ext>
            </a:extLst>
          </p:cNvPr>
          <p:cNvSpPr/>
          <p:nvPr/>
        </p:nvSpPr>
        <p:spPr>
          <a:xfrm>
            <a:off x="6096000" y="713394"/>
            <a:ext cx="1601640" cy="471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9D63A-4FA6-0653-CF35-D7960C0B1CA1}"/>
              </a:ext>
            </a:extLst>
          </p:cNvPr>
          <p:cNvSpPr/>
          <p:nvPr/>
        </p:nvSpPr>
        <p:spPr>
          <a:xfrm>
            <a:off x="4607511" y="4509856"/>
            <a:ext cx="754602" cy="807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BED78-02B5-F485-9FE5-D36AB8D2349B}"/>
              </a:ext>
            </a:extLst>
          </p:cNvPr>
          <p:cNvSpPr/>
          <p:nvPr/>
        </p:nvSpPr>
        <p:spPr>
          <a:xfrm>
            <a:off x="2435194" y="4548547"/>
            <a:ext cx="754602" cy="807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5A2ACB-F550-549A-8EB0-2F49AA047F5C}"/>
              </a:ext>
            </a:extLst>
          </p:cNvPr>
          <p:cNvSpPr/>
          <p:nvPr/>
        </p:nvSpPr>
        <p:spPr>
          <a:xfrm>
            <a:off x="8365911" y="701336"/>
            <a:ext cx="1601640" cy="471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14A08-7741-E8A0-01EC-B619EDAE4195}"/>
              </a:ext>
            </a:extLst>
          </p:cNvPr>
          <p:cNvSpPr/>
          <p:nvPr/>
        </p:nvSpPr>
        <p:spPr>
          <a:xfrm flipV="1">
            <a:off x="5868140" y="5556163"/>
            <a:ext cx="1464815" cy="891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3BDA2-7060-1EC6-1AC0-AAC21CC8F041}"/>
              </a:ext>
            </a:extLst>
          </p:cNvPr>
          <p:cNvSpPr/>
          <p:nvPr/>
        </p:nvSpPr>
        <p:spPr>
          <a:xfrm flipV="1">
            <a:off x="8149701" y="5556163"/>
            <a:ext cx="1749437" cy="891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2EBE0C-E893-693F-6771-453CCB202231}"/>
              </a:ext>
            </a:extLst>
          </p:cNvPr>
          <p:cNvSpPr/>
          <p:nvPr/>
        </p:nvSpPr>
        <p:spPr>
          <a:xfrm flipV="1">
            <a:off x="2167268" y="5545438"/>
            <a:ext cx="656003" cy="665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F0DA7-4E24-AF8B-5D4F-CC925FC2317F}"/>
              </a:ext>
            </a:extLst>
          </p:cNvPr>
          <p:cNvSpPr/>
          <p:nvPr/>
        </p:nvSpPr>
        <p:spPr>
          <a:xfrm flipV="1">
            <a:off x="4353715" y="5567557"/>
            <a:ext cx="754602" cy="807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B76F8-4070-DB3C-E76A-FCBE6B7AFDD1}"/>
              </a:ext>
            </a:extLst>
          </p:cNvPr>
          <p:cNvSpPr/>
          <p:nvPr/>
        </p:nvSpPr>
        <p:spPr>
          <a:xfrm flipV="1">
            <a:off x="5330464" y="6136640"/>
            <a:ext cx="754602" cy="272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CCAE19-E9AC-F042-7E4D-627800590C4A}"/>
              </a:ext>
            </a:extLst>
          </p:cNvPr>
          <p:cNvSpPr/>
          <p:nvPr/>
        </p:nvSpPr>
        <p:spPr>
          <a:xfrm flipV="1">
            <a:off x="7889534" y="6265302"/>
            <a:ext cx="754602" cy="22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9D2FF5F-8777-30CE-EF6C-07047DA4DB68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0DD739-66B2-6893-5527-9784859649DE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4166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space réservé du contenu 2">
            <a:extLst>
              <a:ext uri="{FF2B5EF4-FFF2-40B4-BE49-F238E27FC236}">
                <a16:creationId xmlns:a16="http://schemas.microsoft.com/office/drawing/2014/main" id="{D60E56F6-B2CA-D0D9-1B68-8BF879101BA2}"/>
              </a:ext>
            </a:extLst>
          </p:cNvPr>
          <p:cNvSpPr txBox="1">
            <a:spLocks/>
          </p:cNvSpPr>
          <p:nvPr/>
        </p:nvSpPr>
        <p:spPr>
          <a:xfrm>
            <a:off x="-111759" y="620026"/>
            <a:ext cx="12303759" cy="561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u="sng" dirty="0"/>
              <a:t>Pourquoi ?</a:t>
            </a:r>
            <a:endParaRPr lang="fr-FR" sz="4400" dirty="0"/>
          </a:p>
          <a:p>
            <a:pPr marL="457200" lvl="1" indent="0" algn="ctr">
              <a:buNone/>
            </a:pPr>
            <a:endParaRPr lang="fr-FR" sz="2800" dirty="0"/>
          </a:p>
          <a:p>
            <a:pPr marL="457200" lvl="1" indent="0" algn="ctr">
              <a:buNone/>
            </a:pPr>
            <a:r>
              <a:rPr lang="fr-FR" sz="3000" b="1" i="1" u="sng" dirty="0"/>
              <a:t>1- Importance des associations</a:t>
            </a:r>
          </a:p>
          <a:p>
            <a:pPr marL="457200" lvl="1" indent="0" algn="ctr">
              <a:buNone/>
            </a:pPr>
            <a:r>
              <a:rPr lang="fr-FR" sz="2800" dirty="0"/>
              <a:t>Migration globale et nouvelles associations</a:t>
            </a:r>
          </a:p>
          <a:p>
            <a:pPr marL="457200" lvl="1" indent="0" algn="ctr">
              <a:buNone/>
            </a:pPr>
            <a:r>
              <a:rPr lang="fr-FR" sz="2800" dirty="0">
                <a:latin typeface="NimbusRomNo9L-Regu"/>
              </a:rPr>
              <a:t>Investir plus de recherches sur les associations clés</a:t>
            </a:r>
            <a:endParaRPr lang="fr-FR" sz="2800" b="0" i="0" u="none" strike="noStrike" baseline="0" dirty="0">
              <a:latin typeface="NimbusRomNo9L-Regu"/>
            </a:endParaRPr>
          </a:p>
          <a:p>
            <a:pPr marL="457200" lvl="1" indent="0" algn="ctr">
              <a:buNone/>
            </a:pPr>
            <a:endParaRPr lang="fr-FR" sz="2800" dirty="0"/>
          </a:p>
          <a:p>
            <a:pPr marL="457200" lvl="1" indent="0" algn="ctr">
              <a:buNone/>
            </a:pPr>
            <a:r>
              <a:rPr lang="fr-FR" sz="3000" b="1" i="1" u="sng" dirty="0"/>
              <a:t>2- Partage viral</a:t>
            </a:r>
          </a:p>
          <a:p>
            <a:pPr marL="457200" lvl="1" indent="0" algn="ctr">
              <a:buNone/>
            </a:pPr>
            <a:r>
              <a:rPr lang="fr-FR" sz="2800" dirty="0"/>
              <a:t>Mettre en évidence les chemins de transmission plus probables</a:t>
            </a:r>
          </a:p>
          <a:p>
            <a:pPr marL="457200" lvl="1" indent="0" algn="ctr">
              <a:buNone/>
            </a:pPr>
            <a:r>
              <a:rPr lang="fr-FR" sz="2800" dirty="0"/>
              <a:t>Prédire des maladies zoonotiques</a:t>
            </a:r>
            <a:r>
              <a:rPr lang="fr-FR" sz="2800" b="0" i="0" u="none" strike="noStrike" baseline="0" dirty="0">
                <a:latin typeface="NimbusRomNo9L-Regu"/>
              </a:rPr>
              <a:t> </a:t>
            </a:r>
          </a:p>
          <a:p>
            <a:pPr marL="457200" lvl="1" indent="0" algn="ctr">
              <a:buNone/>
            </a:pPr>
            <a:r>
              <a:rPr lang="fr-FR" sz="2800" dirty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51A6F7-0102-5B56-6712-C6ABF197157F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A2EF26-098C-1ABF-121D-F540BBE142B6}"/>
              </a:ext>
            </a:extLst>
          </p:cNvPr>
          <p:cNvSpPr txBox="1"/>
          <p:nvPr/>
        </p:nvSpPr>
        <p:spPr>
          <a:xfrm>
            <a:off x="9999045" y="2204186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(1, 3, 5)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C5D425-7AAF-818C-BEB0-5D2065151F18}"/>
              </a:ext>
            </a:extLst>
          </p:cNvPr>
          <p:cNvSpPr txBox="1"/>
          <p:nvPr/>
        </p:nvSpPr>
        <p:spPr>
          <a:xfrm>
            <a:off x="9999045" y="2801521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(6)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152169-ACD8-277F-61B1-A15E392A2ADC}"/>
              </a:ext>
            </a:extLst>
          </p:cNvPr>
          <p:cNvSpPr txBox="1"/>
          <p:nvPr/>
        </p:nvSpPr>
        <p:spPr>
          <a:xfrm>
            <a:off x="9999044" y="3594814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1580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ACE3D3-AA54-6D87-6817-0D0D7C8849F8}"/>
              </a:ext>
            </a:extLst>
          </p:cNvPr>
          <p:cNvSpPr/>
          <p:nvPr/>
        </p:nvSpPr>
        <p:spPr>
          <a:xfrm>
            <a:off x="2334828" y="2521258"/>
            <a:ext cx="3852908" cy="2835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79C9B-ABAC-2768-3BB8-CDF0AE4C9484}"/>
              </a:ext>
            </a:extLst>
          </p:cNvPr>
          <p:cNvSpPr/>
          <p:nvPr/>
        </p:nvSpPr>
        <p:spPr>
          <a:xfrm>
            <a:off x="7625918" y="2879666"/>
            <a:ext cx="763480" cy="2476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1D9CA296-A200-74D7-59C6-752692C45CFB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179F00-D679-ACEC-19D1-8AC3C59C3D5D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18966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3EEC740-CCF1-0776-2BAE-1692C1F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0" y="532660"/>
            <a:ext cx="8287433" cy="63164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AEB88D-A1F9-F0B3-3F63-798735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B16AB9E-9E80-2694-3256-E9418EA7E683}"/>
              </a:ext>
            </a:extLst>
          </p:cNvPr>
          <p:cNvSpPr/>
          <p:nvPr/>
        </p:nvSpPr>
        <p:spPr>
          <a:xfrm>
            <a:off x="2558667" y="1501585"/>
            <a:ext cx="111129" cy="111984"/>
          </a:xfrm>
          <a:prstGeom prst="ellipse">
            <a:avLst/>
          </a:prstGeom>
          <a:solidFill>
            <a:srgbClr val="B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21349A-5017-11A6-3F5F-E6BF9AC2950F}"/>
              </a:ext>
            </a:extLst>
          </p:cNvPr>
          <p:cNvSpPr/>
          <p:nvPr/>
        </p:nvSpPr>
        <p:spPr>
          <a:xfrm>
            <a:off x="2560493" y="1312561"/>
            <a:ext cx="111129" cy="111984"/>
          </a:xfrm>
          <a:prstGeom prst="ellipse">
            <a:avLst/>
          </a:prstGeom>
          <a:solidFill>
            <a:srgbClr val="548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B9115-F9B0-B3D9-A7B6-41DAC616B50C}"/>
              </a:ext>
            </a:extLst>
          </p:cNvPr>
          <p:cNvSpPr/>
          <p:nvPr/>
        </p:nvSpPr>
        <p:spPr>
          <a:xfrm>
            <a:off x="8991927" y="9112"/>
            <a:ext cx="3200073" cy="21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ACE3D3-AA54-6D87-6817-0D0D7C8849F8}"/>
              </a:ext>
            </a:extLst>
          </p:cNvPr>
          <p:cNvSpPr/>
          <p:nvPr/>
        </p:nvSpPr>
        <p:spPr>
          <a:xfrm>
            <a:off x="2334828" y="2521258"/>
            <a:ext cx="3852908" cy="2835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34AD958-D2DD-A4DB-156A-8AD3ECCD9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17" y="1"/>
            <a:ext cx="3361184" cy="21777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EC9C37-E2D6-0AA0-153C-173CFC599BB8}"/>
              </a:ext>
            </a:extLst>
          </p:cNvPr>
          <p:cNvSpPr/>
          <p:nvPr/>
        </p:nvSpPr>
        <p:spPr>
          <a:xfrm>
            <a:off x="9254169" y="1156343"/>
            <a:ext cx="2643347" cy="932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5450487B-43D4-138A-5B04-7A4961A5E256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295289C-9FC2-5727-8CA9-A0B369E0939F}"/>
              </a:ext>
            </a:extLst>
          </p:cNvPr>
          <p:cNvSpPr txBox="1"/>
          <p:nvPr/>
        </p:nvSpPr>
        <p:spPr>
          <a:xfrm>
            <a:off x="11737609" y="2634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14430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rot="2097773" flipH="1" flipV="1">
            <a:off x="7013545" y="1925830"/>
            <a:ext cx="1110994" cy="35219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C927B-A030-09DA-815B-8300B5FE7019}"/>
              </a:ext>
            </a:extLst>
          </p:cNvPr>
          <p:cNvSpPr/>
          <p:nvPr/>
        </p:nvSpPr>
        <p:spPr>
          <a:xfrm>
            <a:off x="8039100" y="1974850"/>
            <a:ext cx="3584206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4C582-97F3-9671-B82C-73330CFAA6EF}"/>
              </a:ext>
            </a:extLst>
          </p:cNvPr>
          <p:cNvSpPr/>
          <p:nvPr/>
        </p:nvSpPr>
        <p:spPr>
          <a:xfrm>
            <a:off x="9982200" y="1642393"/>
            <a:ext cx="1530350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56542A-E1BA-6D57-0A4E-ED313647B6EC}"/>
              </a:ext>
            </a:extLst>
          </p:cNvPr>
          <p:cNvSpPr txBox="1"/>
          <p:nvPr/>
        </p:nvSpPr>
        <p:spPr>
          <a:xfrm>
            <a:off x="1181944" y="1038222"/>
            <a:ext cx="9475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H1 – Les </a:t>
            </a:r>
            <a:r>
              <a:rPr lang="en-US" sz="2800" dirty="0" err="1"/>
              <a:t>ordres</a:t>
            </a:r>
            <a:r>
              <a:rPr lang="en-US" sz="2800" dirty="0"/>
              <a:t> avec plus </a:t>
            </a:r>
            <a:r>
              <a:rPr lang="en-US" sz="2800" dirty="0" err="1"/>
              <a:t>d’espèces</a:t>
            </a:r>
            <a:r>
              <a:rPr lang="en-US" sz="2800" dirty="0"/>
              <a:t> </a:t>
            </a:r>
            <a:r>
              <a:rPr lang="en-US" sz="2800" dirty="0" err="1"/>
              <a:t>ont</a:t>
            </a:r>
            <a:r>
              <a:rPr lang="en-US" sz="2800" dirty="0"/>
              <a:t> un partage viral </a:t>
            </a:r>
            <a:r>
              <a:rPr lang="en-US" sz="2800" dirty="0" err="1"/>
              <a:t>potentiel</a:t>
            </a:r>
            <a:r>
              <a:rPr lang="en-US" sz="2800" dirty="0"/>
              <a:t> Intra –</a:t>
            </a:r>
            <a:r>
              <a:rPr lang="en-US" sz="2800" dirty="0" err="1"/>
              <a:t>ordre</a:t>
            </a:r>
            <a:r>
              <a:rPr lang="en-US" sz="2800" dirty="0"/>
              <a:t> plus </a:t>
            </a:r>
            <a:r>
              <a:rPr lang="en-US" sz="2800" dirty="0" err="1"/>
              <a:t>élevés</a:t>
            </a:r>
            <a:endParaRPr lang="en-US" sz="28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83262D5-840D-1D1F-1E3D-40CCC454E2E1}"/>
              </a:ext>
            </a:extLst>
          </p:cNvPr>
          <p:cNvSpPr txBox="1"/>
          <p:nvPr/>
        </p:nvSpPr>
        <p:spPr>
          <a:xfrm>
            <a:off x="1618724" y="4061313"/>
            <a:ext cx="3270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H1 rejetée !</a:t>
            </a:r>
          </a:p>
        </p:txBody>
      </p:sp>
      <p:pic>
        <p:nvPicPr>
          <p:cNvPr id="9" name="Image 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289B8135-4FF9-562C-D9F9-05C21BECC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1985105"/>
            <a:ext cx="6254750" cy="476720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70FEA7D-5BD7-5416-5987-5161C23C6107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F7E83E-D1A6-700D-F041-EA326EE0855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17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5BFFF4-999F-040B-3945-FD448F76A2C7}"/>
              </a:ext>
            </a:extLst>
          </p:cNvPr>
          <p:cNvSpPr/>
          <p:nvPr/>
        </p:nvSpPr>
        <p:spPr>
          <a:xfrm rot="17633705">
            <a:off x="8586881" y="1330282"/>
            <a:ext cx="2615463" cy="40954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682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rot="2097773" flipH="1" flipV="1">
            <a:off x="7013545" y="1925830"/>
            <a:ext cx="1110994" cy="35219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C927B-A030-09DA-815B-8300B5FE7019}"/>
              </a:ext>
            </a:extLst>
          </p:cNvPr>
          <p:cNvSpPr/>
          <p:nvPr/>
        </p:nvSpPr>
        <p:spPr>
          <a:xfrm>
            <a:off x="8039100" y="1974850"/>
            <a:ext cx="3584206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4C582-97F3-9671-B82C-73330CFAA6EF}"/>
              </a:ext>
            </a:extLst>
          </p:cNvPr>
          <p:cNvSpPr/>
          <p:nvPr/>
        </p:nvSpPr>
        <p:spPr>
          <a:xfrm>
            <a:off x="9982200" y="1642393"/>
            <a:ext cx="1530350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56542A-E1BA-6D57-0A4E-ED313647B6EC}"/>
              </a:ext>
            </a:extLst>
          </p:cNvPr>
          <p:cNvSpPr txBox="1"/>
          <p:nvPr/>
        </p:nvSpPr>
        <p:spPr>
          <a:xfrm>
            <a:off x="1181944" y="1038222"/>
            <a:ext cx="9475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H2 – Le partage viral </a:t>
            </a:r>
            <a:r>
              <a:rPr lang="en-US" sz="2800" dirty="0" err="1"/>
              <a:t>potentiel</a:t>
            </a:r>
            <a:r>
              <a:rPr lang="en-US" sz="2800" dirty="0"/>
              <a:t> </a:t>
            </a:r>
            <a:r>
              <a:rPr lang="en-US" sz="2800" dirty="0" err="1"/>
              <a:t>est</a:t>
            </a:r>
            <a:r>
              <a:rPr lang="en-US" sz="2800" dirty="0"/>
              <a:t> plus important </a:t>
            </a:r>
            <a:r>
              <a:rPr lang="en-US" sz="2800" dirty="0" err="1"/>
              <a:t>en</a:t>
            </a:r>
            <a:r>
              <a:rPr lang="en-US" sz="2800" dirty="0"/>
              <a:t> Intra-</a:t>
            </a:r>
            <a:r>
              <a:rPr lang="en-US" sz="2800" dirty="0" err="1"/>
              <a:t>ordre</a:t>
            </a:r>
            <a:r>
              <a:rPr lang="en-US" sz="2800" dirty="0"/>
              <a:t> </a:t>
            </a:r>
            <a:r>
              <a:rPr lang="en-US" sz="2800" dirty="0" err="1"/>
              <a:t>qu’en</a:t>
            </a:r>
            <a:r>
              <a:rPr lang="en-US" sz="2800" dirty="0"/>
              <a:t> Extra-</a:t>
            </a:r>
            <a:r>
              <a:rPr lang="en-US" sz="2800" dirty="0" err="1"/>
              <a:t>ordre</a:t>
            </a:r>
            <a:endParaRPr lang="fr-FR" sz="28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83262D5-840D-1D1F-1E3D-40CCC454E2E1}"/>
              </a:ext>
            </a:extLst>
          </p:cNvPr>
          <p:cNvSpPr txBox="1"/>
          <p:nvPr/>
        </p:nvSpPr>
        <p:spPr>
          <a:xfrm>
            <a:off x="0" y="3429000"/>
            <a:ext cx="5194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/>
              <a:t>H2 accepter  !</a:t>
            </a:r>
          </a:p>
          <a:p>
            <a:pPr algn="ctr"/>
            <a:r>
              <a:rPr lang="fr-FR" sz="3200" b="1" dirty="0"/>
              <a:t>(sauf </a:t>
            </a:r>
            <a:r>
              <a:rPr lang="fr-FR" sz="3200" b="1" i="1" dirty="0" err="1"/>
              <a:t>Rotendia</a:t>
            </a:r>
            <a:r>
              <a:rPr lang="fr-FR" sz="3200" b="1" i="1" dirty="0"/>
              <a:t> e</a:t>
            </a:r>
            <a:r>
              <a:rPr lang="fr-FR" sz="3200" b="1" dirty="0"/>
              <a:t>t </a:t>
            </a:r>
            <a:r>
              <a:rPr lang="fr-FR" sz="3200" b="1" i="1" dirty="0" err="1"/>
              <a:t>Chiroptera</a:t>
            </a:r>
            <a:r>
              <a:rPr lang="fr-FR" sz="3200" b="1" dirty="0"/>
              <a:t>)</a:t>
            </a:r>
          </a:p>
        </p:txBody>
      </p:sp>
      <p:pic>
        <p:nvPicPr>
          <p:cNvPr id="9" name="Image 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289B8135-4FF9-562C-D9F9-05C21BECC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19" y="2786088"/>
            <a:ext cx="5203831" cy="3966222"/>
          </a:xfrm>
          <a:prstGeom prst="rect">
            <a:avLst/>
          </a:prstGeom>
        </p:spPr>
      </p:pic>
      <p:pic>
        <p:nvPicPr>
          <p:cNvPr id="2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96A96706-A0A9-7FF7-204D-BFF759F0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1985105"/>
            <a:ext cx="6254750" cy="4767205"/>
          </a:xfrm>
          <a:prstGeom prst="rect">
            <a:avLst/>
          </a:prstGeom>
        </p:spPr>
      </p:pic>
      <p:sp>
        <p:nvSpPr>
          <p:cNvPr id="5" name="Croix 4">
            <a:extLst>
              <a:ext uri="{FF2B5EF4-FFF2-40B4-BE49-F238E27FC236}">
                <a16:creationId xmlns:a16="http://schemas.microsoft.com/office/drawing/2014/main" id="{60C541AC-4012-D665-B73F-42FA6AA22F43}"/>
              </a:ext>
            </a:extLst>
          </p:cNvPr>
          <p:cNvSpPr/>
          <p:nvPr/>
        </p:nvSpPr>
        <p:spPr>
          <a:xfrm rot="2635153">
            <a:off x="5537750" y="6195086"/>
            <a:ext cx="360000" cy="360000"/>
          </a:xfrm>
          <a:prstGeom prst="plus">
            <a:avLst>
              <a:gd name="adj" fmla="val 41102"/>
            </a:avLst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roix 7">
            <a:extLst>
              <a:ext uri="{FF2B5EF4-FFF2-40B4-BE49-F238E27FC236}">
                <a16:creationId xmlns:a16="http://schemas.microsoft.com/office/drawing/2014/main" id="{0346A76A-0FD3-8359-07D9-91C33E76DEE1}"/>
              </a:ext>
            </a:extLst>
          </p:cNvPr>
          <p:cNvSpPr/>
          <p:nvPr/>
        </p:nvSpPr>
        <p:spPr>
          <a:xfrm rot="2549118">
            <a:off x="7389041" y="6195246"/>
            <a:ext cx="360000" cy="360000"/>
          </a:xfrm>
          <a:prstGeom prst="plus">
            <a:avLst>
              <a:gd name="adj" fmla="val 41102"/>
            </a:avLst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39F3AEA-94A0-CCCB-970C-4650B9C895EC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87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Partage viral potentiel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452747-2A0B-1B0C-3DED-3F9B39B19D42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17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12E575B-5187-820B-1BB6-3D37E7A86E22}"/>
              </a:ext>
            </a:extLst>
          </p:cNvPr>
          <p:cNvCxnSpPr/>
          <p:nvPr/>
        </p:nvCxnSpPr>
        <p:spPr>
          <a:xfrm>
            <a:off x="6387899" y="5016166"/>
            <a:ext cx="0" cy="29878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2526D9E-6240-BF82-B04C-8AA67332B616}"/>
              </a:ext>
            </a:extLst>
          </p:cNvPr>
          <p:cNvCxnSpPr>
            <a:cxnSpLocks/>
          </p:cNvCxnSpPr>
          <p:nvPr/>
        </p:nvCxnSpPr>
        <p:spPr>
          <a:xfrm>
            <a:off x="6870499" y="5130800"/>
            <a:ext cx="0" cy="24764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FA2BD9D-F07C-D193-1CD3-B0D82887C7EF}"/>
              </a:ext>
            </a:extLst>
          </p:cNvPr>
          <p:cNvCxnSpPr>
            <a:cxnSpLocks/>
          </p:cNvCxnSpPr>
          <p:nvPr/>
        </p:nvCxnSpPr>
        <p:spPr>
          <a:xfrm>
            <a:off x="8108749" y="5086350"/>
            <a:ext cx="0" cy="2920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763E2CD-33CB-D754-093F-8961E9A85C1C}"/>
              </a:ext>
            </a:extLst>
          </p:cNvPr>
          <p:cNvCxnSpPr>
            <a:cxnSpLocks/>
          </p:cNvCxnSpPr>
          <p:nvPr/>
        </p:nvCxnSpPr>
        <p:spPr>
          <a:xfrm>
            <a:off x="8692949" y="3276600"/>
            <a:ext cx="0" cy="203834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A000CCD-8A7E-41F8-7613-3E1403558226}"/>
              </a:ext>
            </a:extLst>
          </p:cNvPr>
          <p:cNvCxnSpPr>
            <a:cxnSpLocks/>
          </p:cNvCxnSpPr>
          <p:nvPr/>
        </p:nvCxnSpPr>
        <p:spPr>
          <a:xfrm>
            <a:off x="9251749" y="4235450"/>
            <a:ext cx="0" cy="107949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D4E358D-025A-E102-5BFE-4A7C432D3088}"/>
              </a:ext>
            </a:extLst>
          </p:cNvPr>
          <p:cNvCxnSpPr>
            <a:cxnSpLocks/>
          </p:cNvCxnSpPr>
          <p:nvPr/>
        </p:nvCxnSpPr>
        <p:spPr>
          <a:xfrm>
            <a:off x="9918499" y="5086350"/>
            <a:ext cx="0" cy="2920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27763C2-BB6E-663E-C820-387A6CE560C9}"/>
              </a:ext>
            </a:extLst>
          </p:cNvPr>
          <p:cNvCxnSpPr>
            <a:cxnSpLocks/>
          </p:cNvCxnSpPr>
          <p:nvPr/>
        </p:nvCxnSpPr>
        <p:spPr>
          <a:xfrm>
            <a:off x="10390228" y="4089400"/>
            <a:ext cx="0" cy="12445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51476E1-59BE-EF50-7283-C7209E3F2298}"/>
              </a:ext>
            </a:extLst>
          </p:cNvPr>
          <p:cNvCxnSpPr>
            <a:cxnSpLocks/>
          </p:cNvCxnSpPr>
          <p:nvPr/>
        </p:nvCxnSpPr>
        <p:spPr>
          <a:xfrm>
            <a:off x="11005886" y="4387755"/>
            <a:ext cx="0" cy="94624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371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2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Conclusion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9318171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Les prédictions ont rééquilibré les influences.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DCF5AA-721C-228E-5A9D-A98B3813E18F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45885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2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Conclusion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9318171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Les prédictions ont rééquilibré les influences.</a:t>
            </a:r>
          </a:p>
          <a:p>
            <a:r>
              <a:rPr lang="fr-FR" dirty="0"/>
              <a:t>Emergence d’associations influences.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147C48-753E-0B65-BB8A-A60B67BB012E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916302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2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Conclusion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9318171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Les prédictions ont rééquilibré les influences.</a:t>
            </a:r>
          </a:p>
          <a:p>
            <a:r>
              <a:rPr lang="fr-FR" dirty="0"/>
              <a:t>Emergence d’associations influences.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Partage viral potentiel</a:t>
            </a:r>
          </a:p>
          <a:p>
            <a:r>
              <a:rPr lang="fr-FR" dirty="0"/>
              <a:t>Les ordres les moins représentés ont un partage viral </a:t>
            </a:r>
            <a:r>
              <a:rPr lang="fr-FR" dirty="0" err="1"/>
              <a:t>intra-ordre</a:t>
            </a:r>
            <a:r>
              <a:rPr lang="fr-FR" dirty="0"/>
              <a:t> plus élevé.</a:t>
            </a:r>
          </a:p>
          <a:p>
            <a:endParaRPr lang="fr-FR" dirty="0"/>
          </a:p>
          <a:p>
            <a:pPr marL="0" indent="0">
              <a:buNone/>
            </a:pPr>
            <a:endParaRPr lang="fr-FR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1085220-F653-B26E-2970-06ECE4369114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04644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2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Conclusion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9318171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Les prédictions ont rééquilibré les influences.</a:t>
            </a:r>
          </a:p>
          <a:p>
            <a:r>
              <a:rPr lang="fr-FR" dirty="0"/>
              <a:t>Emergence d’associations influences..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Partage viral potentiel</a:t>
            </a:r>
          </a:p>
          <a:p>
            <a:r>
              <a:rPr lang="fr-FR" dirty="0"/>
              <a:t>Les ordres les moins représentés ont un partage viral </a:t>
            </a:r>
            <a:r>
              <a:rPr lang="fr-FR" dirty="0" err="1"/>
              <a:t>intra-ordre</a:t>
            </a:r>
            <a:r>
              <a:rPr lang="fr-FR" dirty="0"/>
              <a:t> plus élevé.</a:t>
            </a:r>
          </a:p>
          <a:p>
            <a:r>
              <a:rPr lang="fr-FR" dirty="0"/>
              <a:t>Les </a:t>
            </a:r>
            <a:r>
              <a:rPr lang="fr-FR" b="1" dirty="0"/>
              <a:t>Rongeurs</a:t>
            </a:r>
            <a:r>
              <a:rPr lang="fr-FR" dirty="0"/>
              <a:t>, les </a:t>
            </a:r>
            <a:r>
              <a:rPr lang="fr-FR" b="1" dirty="0"/>
              <a:t>Chauves-souris</a:t>
            </a:r>
            <a:r>
              <a:rPr lang="fr-FR" dirty="0"/>
              <a:t> et les  </a:t>
            </a:r>
            <a:r>
              <a:rPr lang="fr-FR" b="1" dirty="0"/>
              <a:t>Primates</a:t>
            </a:r>
            <a:r>
              <a:rPr lang="fr-FR" dirty="0"/>
              <a:t> sont les ordres à surveiller pour prévoir les maladies zoonotiques.</a:t>
            </a:r>
          </a:p>
          <a:p>
            <a:endParaRPr lang="fr-FR" dirty="0"/>
          </a:p>
          <a:p>
            <a:pPr marL="0" indent="0">
              <a:buNone/>
            </a:pPr>
            <a:endParaRPr lang="fr-FR" b="1" dirty="0"/>
          </a:p>
          <a:p>
            <a:endParaRPr lang="fr-FR" b="1" dirty="0"/>
          </a:p>
        </p:txBody>
      </p:sp>
      <p:pic>
        <p:nvPicPr>
          <p:cNvPr id="5" name="Graphique 4" descr="Rat avec un remplissage uni">
            <a:extLst>
              <a:ext uri="{FF2B5EF4-FFF2-40B4-BE49-F238E27FC236}">
                <a16:creationId xmlns:a16="http://schemas.microsoft.com/office/drawing/2014/main" id="{010897F2-00FB-D1B4-C9E5-90160EF4D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1110" y="5425455"/>
            <a:ext cx="914400" cy="914400"/>
          </a:xfrm>
          <a:prstGeom prst="rect">
            <a:avLst/>
          </a:prstGeom>
        </p:spPr>
      </p:pic>
      <p:pic>
        <p:nvPicPr>
          <p:cNvPr id="7" name="Graphique 6" descr="Chauve-souris avec un remplissage uni">
            <a:extLst>
              <a:ext uri="{FF2B5EF4-FFF2-40B4-BE49-F238E27FC236}">
                <a16:creationId xmlns:a16="http://schemas.microsoft.com/office/drawing/2014/main" id="{5D50CCEE-7837-9A63-4D92-79EE58135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269" y="5425455"/>
            <a:ext cx="914400" cy="914400"/>
          </a:xfrm>
          <a:prstGeom prst="rect">
            <a:avLst/>
          </a:prstGeom>
        </p:spPr>
      </p:pic>
      <p:pic>
        <p:nvPicPr>
          <p:cNvPr id="9" name="Graphique 8" descr="Gorille avec un remplissage uni">
            <a:extLst>
              <a:ext uri="{FF2B5EF4-FFF2-40B4-BE49-F238E27FC236}">
                <a16:creationId xmlns:a16="http://schemas.microsoft.com/office/drawing/2014/main" id="{4EDD7624-EA4C-267F-59D9-6443D1669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5425455"/>
            <a:ext cx="914400" cy="9144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83BC95-D35B-6043-4F37-BC53024BBC13}"/>
              </a:ext>
            </a:extLst>
          </p:cNvPr>
          <p:cNvSpPr txBox="1"/>
          <p:nvPr/>
        </p:nvSpPr>
        <p:spPr>
          <a:xfrm>
            <a:off x="11432207" y="211756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65884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E6A3-F935-1872-C6A3-3F64278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2592046"/>
            <a:ext cx="67818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2845730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A2E9AB-CDAB-8CCF-9075-ECB4E08D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532C8D-0FB4-268D-71C6-55A38A291373}"/>
              </a:ext>
            </a:extLst>
          </p:cNvPr>
          <p:cNvSpPr txBox="1"/>
          <p:nvPr/>
        </p:nvSpPr>
        <p:spPr>
          <a:xfrm>
            <a:off x="519764" y="1587971"/>
            <a:ext cx="1096878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0" i="0" u="none" strike="noStrike" baseline="0" dirty="0">
                <a:latin typeface="NimbusRomNo9L-Regu"/>
              </a:rPr>
              <a:t>(1) C. </a:t>
            </a:r>
            <a:r>
              <a:rPr lang="fr-FR" sz="1400" b="0" i="0" u="none" strike="noStrike" baseline="0" dirty="0" err="1">
                <a:latin typeface="NimbusRomNo9L-Regu"/>
              </a:rPr>
              <a:t>Capinha</a:t>
            </a:r>
            <a:r>
              <a:rPr lang="fr-FR" sz="1400" b="0" i="0" u="none" strike="noStrike" baseline="0" dirty="0">
                <a:latin typeface="NimbusRomNo9L-Regu"/>
              </a:rPr>
              <a:t>, F. </a:t>
            </a:r>
            <a:r>
              <a:rPr lang="fr-FR" sz="1400" b="0" i="0" u="none" strike="noStrike" baseline="0" dirty="0" err="1">
                <a:latin typeface="NimbusRomNo9L-Regu"/>
              </a:rPr>
              <a:t>Essl</a:t>
            </a:r>
            <a:r>
              <a:rPr lang="fr-FR" sz="1400" b="0" i="0" u="none" strike="noStrike" baseline="0" dirty="0">
                <a:latin typeface="NimbusRomNo9L-Regu"/>
              </a:rPr>
              <a:t>, H. </a:t>
            </a:r>
            <a:r>
              <a:rPr lang="fr-FR" sz="1400" b="0" i="0" u="none" strike="noStrike" baseline="0" dirty="0" err="1">
                <a:latin typeface="NimbusRomNo9L-Regu"/>
              </a:rPr>
              <a:t>Seebens</a:t>
            </a:r>
            <a:r>
              <a:rPr lang="fr-FR" sz="1400" b="0" i="0" u="none" strike="noStrike" baseline="0" dirty="0">
                <a:latin typeface="NimbusRomNo9L-Regu"/>
              </a:rPr>
              <a:t>, D. Moser, and H. M. Pereira. The dispersal of alien </a:t>
            </a:r>
            <a:r>
              <a:rPr lang="fr-FR" sz="1400" b="0" i="0" u="none" strike="noStrike" baseline="0" dirty="0" err="1">
                <a:latin typeface="NimbusRomNo9L-Regu"/>
              </a:rPr>
              <a:t>species</a:t>
            </a:r>
            <a:r>
              <a:rPr lang="fr-FR" sz="1400" dirty="0">
                <a:latin typeface="NimbusRomNo9L-Regu"/>
              </a:rPr>
              <a:t> </a:t>
            </a:r>
            <a:r>
              <a:rPr lang="en-US" sz="1400" b="0" i="0" u="none" strike="noStrike" baseline="0" dirty="0">
                <a:latin typeface="NimbusRomNo9L-Regu"/>
              </a:rPr>
              <a:t>redefines biogeography in the Anthropocene. </a:t>
            </a:r>
            <a:r>
              <a:rPr lang="en-US" sz="1400" b="0" i="0" u="none" strike="noStrike" baseline="0" dirty="0">
                <a:latin typeface="NimbusRomNo9L-ReguItal"/>
              </a:rPr>
              <a:t>Science</a:t>
            </a:r>
            <a:r>
              <a:rPr lang="en-US" sz="1400" b="0" i="0" u="none" strike="noStrike" baseline="0" dirty="0">
                <a:latin typeface="NimbusRomNo9L-Regu"/>
              </a:rPr>
              <a:t>, 348(6240) :1248–1251, 2015. </a:t>
            </a:r>
            <a:r>
              <a:rPr lang="en-US" sz="1400" b="0" i="0" u="none" strike="noStrike" baseline="0" dirty="0" err="1">
                <a:latin typeface="NimbusRomNo9L-Regu"/>
              </a:rPr>
              <a:t>doi</a:t>
            </a:r>
            <a:r>
              <a:rPr lang="en-US" sz="1400" b="0" i="0" u="none" strike="noStrike" baseline="0" dirty="0">
                <a:latin typeface="NimbusRomNo9L-Regu"/>
              </a:rPr>
              <a:t> :</a:t>
            </a:r>
            <a:r>
              <a:rPr lang="fr-FR" sz="1400" b="0" i="0" u="none" strike="noStrike" baseline="0" dirty="0">
                <a:latin typeface="NimbusRomNo9L-Regu"/>
              </a:rPr>
              <a:t>10.1126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science.aaa8913.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(2) E. D. Belay, J. C. </a:t>
            </a:r>
            <a:r>
              <a:rPr lang="en-US" sz="1400" b="0" i="0" u="none" strike="noStrike" baseline="0" dirty="0" err="1">
                <a:latin typeface="NimbusRomNo9L-Regu"/>
              </a:rPr>
              <a:t>Kile</a:t>
            </a:r>
            <a:r>
              <a:rPr lang="en-US" sz="1400" b="0" i="0" u="none" strike="noStrike" baseline="0" dirty="0">
                <a:latin typeface="NimbusRomNo9L-Regu"/>
              </a:rPr>
              <a:t>, A. J. Hall, C. Barton-</a:t>
            </a:r>
            <a:r>
              <a:rPr lang="en-US" sz="1400" b="0" i="0" u="none" strike="noStrike" baseline="0" dirty="0" err="1">
                <a:latin typeface="NimbusRomNo9L-Regu"/>
              </a:rPr>
              <a:t>Behravesh</a:t>
            </a:r>
            <a:r>
              <a:rPr lang="en-US" sz="1400" b="0" i="0" u="none" strike="noStrike" baseline="0" dirty="0">
                <a:latin typeface="NimbusRomNo9L-Regu"/>
              </a:rPr>
              <a:t>, M. B. Parsons, S. Salyer, and H. </a:t>
            </a:r>
            <a:r>
              <a:rPr lang="en-US" sz="1400" b="0" i="0" u="none" strike="noStrike" baseline="0" dirty="0" err="1">
                <a:latin typeface="NimbusRomNo9L-Regu"/>
              </a:rPr>
              <a:t>Walke</a:t>
            </a:r>
            <a:r>
              <a:rPr lang="en-US" sz="1400" b="0" i="0" u="none" strike="noStrike" baseline="0" dirty="0">
                <a:latin typeface="NimbusRomNo9L-Regu"/>
              </a:rPr>
              <a:t>. Zoonotic Disease Programs for Enhancing Global Health Security. </a:t>
            </a:r>
            <a:r>
              <a:rPr lang="en-US" sz="1400" b="0" i="0" u="none" strike="noStrike" baseline="0" dirty="0">
                <a:latin typeface="NimbusRomNo9L-ReguItal"/>
              </a:rPr>
              <a:t>Emerging Infectious Diseases</a:t>
            </a:r>
            <a:r>
              <a:rPr lang="en-US" sz="1400" b="0" i="0" u="none" strike="noStrike" baseline="0" dirty="0">
                <a:latin typeface="NimbusRomNo9L-Regu"/>
              </a:rPr>
              <a:t>, 23(13) :S65–70, 2017. ISSN 1080-6059. </a:t>
            </a:r>
            <a:r>
              <a:rPr lang="en-US" sz="1400" b="0" i="0" u="none" strike="noStrike" baseline="0" dirty="0" err="1">
                <a:latin typeface="NimbusRomNo9L-Regu"/>
              </a:rPr>
              <a:t>doi</a:t>
            </a:r>
            <a:r>
              <a:rPr lang="en-US" sz="1400" b="0" i="0" u="none" strike="noStrike" baseline="0" dirty="0">
                <a:latin typeface="NimbusRomNo9L-Regu"/>
              </a:rPr>
              <a:t> : 10.3201</a:t>
            </a:r>
            <a:r>
              <a:rPr lang="en-US" sz="1400" b="0" i="0" u="none" strike="noStrike" baseline="0" dirty="0">
                <a:latin typeface="rtxr"/>
              </a:rPr>
              <a:t>/</a:t>
            </a:r>
            <a:r>
              <a:rPr lang="en-US" sz="1400" b="0" i="0" u="none" strike="noStrike" baseline="0" dirty="0">
                <a:latin typeface="NimbusRomNo9L-Regu"/>
              </a:rPr>
              <a:t>eid2313. </a:t>
            </a:r>
            <a:r>
              <a:rPr lang="fr-FR" sz="1400" b="0" i="0" u="none" strike="noStrike" baseline="0" dirty="0">
                <a:latin typeface="NimbusRomNo9L-Regu"/>
              </a:rPr>
              <a:t>170544.</a:t>
            </a:r>
          </a:p>
          <a:p>
            <a:pPr algn="l"/>
            <a:r>
              <a:rPr lang="fr-FR" sz="1400" dirty="0">
                <a:latin typeface="NimbusRomNo9L-Regu"/>
              </a:rPr>
              <a:t>(3) </a:t>
            </a:r>
            <a:r>
              <a:rPr lang="fr-FR" sz="1400" b="0" i="0" u="none" strike="noStrike" baseline="0" dirty="0">
                <a:latin typeface="NimbusRomNo9L-Regu"/>
              </a:rPr>
              <a:t>C. J. Carlson, G. F. </a:t>
            </a:r>
            <a:r>
              <a:rPr lang="fr-FR" sz="1400" b="0" i="0" u="none" strike="noStrike" baseline="0" dirty="0" err="1">
                <a:latin typeface="NimbusRomNo9L-Regu"/>
              </a:rPr>
              <a:t>Albery</a:t>
            </a:r>
            <a:r>
              <a:rPr lang="fr-FR" sz="1400" b="0" i="0" u="none" strike="noStrike" baseline="0" dirty="0">
                <a:latin typeface="NimbusRomNo9L-Regu"/>
              </a:rPr>
              <a:t>, C. </a:t>
            </a:r>
            <a:r>
              <a:rPr lang="fr-FR" sz="1400" b="0" i="0" u="none" strike="noStrike" baseline="0" dirty="0" err="1">
                <a:latin typeface="NimbusRomNo9L-Regu"/>
              </a:rPr>
              <a:t>Merow</a:t>
            </a:r>
            <a:r>
              <a:rPr lang="fr-FR" sz="1400" b="0" i="0" u="none" strike="noStrike" baseline="0" dirty="0">
                <a:latin typeface="NimbusRomNo9L-Regu"/>
              </a:rPr>
              <a:t>, C. H. Trisos, C. M. </a:t>
            </a:r>
            <a:r>
              <a:rPr lang="fr-FR" sz="1400" b="0" i="0" u="none" strike="noStrike" baseline="0" dirty="0" err="1">
                <a:latin typeface="NimbusRomNo9L-Regu"/>
              </a:rPr>
              <a:t>Zipfel</a:t>
            </a:r>
            <a:r>
              <a:rPr lang="fr-FR" sz="1400" b="0" i="0" u="none" strike="noStrike" baseline="0" dirty="0">
                <a:latin typeface="NimbusRomNo9L-Regu"/>
              </a:rPr>
              <a:t>, E. A. </a:t>
            </a:r>
            <a:r>
              <a:rPr lang="fr-FR" sz="1400" b="0" i="0" u="none" strike="noStrike" baseline="0" dirty="0" err="1">
                <a:latin typeface="NimbusRomNo9L-Regu"/>
              </a:rPr>
              <a:t>Eskew</a:t>
            </a:r>
            <a:r>
              <a:rPr lang="fr-FR" sz="1400" b="0" i="0" u="none" strike="noStrike" baseline="0" dirty="0">
                <a:latin typeface="NimbusRomNo9L-Regu"/>
              </a:rPr>
              <a:t>, K. J.</a:t>
            </a:r>
            <a:r>
              <a:rPr lang="en-US" sz="1400" b="0" i="0" u="none" strike="noStrike" baseline="0" dirty="0" err="1">
                <a:latin typeface="NimbusRomNo9L-Regu"/>
              </a:rPr>
              <a:t>Olival</a:t>
            </a:r>
            <a:r>
              <a:rPr lang="en-US" sz="1400" b="0" i="0" u="none" strike="noStrike" baseline="0" dirty="0">
                <a:latin typeface="NimbusRomNo9L-Regu"/>
              </a:rPr>
              <a:t>, N. Ross, and S. Bansal. Climate change increases cross-species viral transmission </a:t>
            </a:r>
            <a:r>
              <a:rPr lang="fr-FR" sz="1400" b="0" i="0" u="none" strike="noStrike" baseline="0" dirty="0" err="1">
                <a:latin typeface="NimbusRomNo9L-Regu"/>
              </a:rPr>
              <a:t>risk</a:t>
            </a:r>
            <a:r>
              <a:rPr lang="fr-FR" sz="1400" b="0" i="0" u="none" strike="noStrike" baseline="0" dirty="0">
                <a:latin typeface="NimbusRomNo9L-Regu"/>
              </a:rPr>
              <a:t>. </a:t>
            </a:r>
            <a:r>
              <a:rPr lang="fr-FR" sz="1400" b="0" i="0" u="none" strike="noStrike" baseline="0" dirty="0">
                <a:latin typeface="NimbusRomNo9L-ReguItal"/>
              </a:rPr>
              <a:t>Nature</a:t>
            </a:r>
            <a:r>
              <a:rPr lang="fr-FR" sz="1400" b="0" i="0" u="none" strike="noStrike" baseline="0" dirty="0">
                <a:latin typeface="NimbusRomNo9L-Regu"/>
              </a:rPr>
              <a:t>, 607(7919) :555–562, 2022a. ISSN 1476-4687. </a:t>
            </a:r>
            <a:r>
              <a:rPr lang="fr-FR" sz="1400" b="0" i="0" u="none" strike="noStrike" baseline="0" dirty="0" err="1">
                <a:latin typeface="NimbusRomNo9L-Regu"/>
              </a:rPr>
              <a:t>doi</a:t>
            </a:r>
            <a:r>
              <a:rPr lang="fr-FR" sz="1400" b="0" i="0" u="none" strike="noStrike" baseline="0" dirty="0">
                <a:latin typeface="NimbusRomNo9L-Regu"/>
              </a:rPr>
              <a:t> : 10.1038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s41586-022-04788-w.</a:t>
            </a:r>
          </a:p>
          <a:p>
            <a:pPr algn="l"/>
            <a:endParaRPr lang="fr-FR" sz="1400" dirty="0">
              <a:latin typeface="NimbusRomNo9L-Regu"/>
            </a:endParaRP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(4)  E. Estrada and N. </a:t>
            </a:r>
            <a:r>
              <a:rPr lang="en-US" sz="1400" b="0" i="0" u="none" strike="noStrike" baseline="0" dirty="0" err="1">
                <a:latin typeface="NimbusRomNo9L-Regu"/>
              </a:rPr>
              <a:t>Hatano</a:t>
            </a:r>
            <a:r>
              <a:rPr lang="en-US" sz="1400" b="0" i="0" u="none" strike="noStrike" baseline="0" dirty="0">
                <a:latin typeface="NimbusRomNo9L-Regu"/>
              </a:rPr>
              <a:t>. Communicability in complex networks. </a:t>
            </a:r>
            <a:r>
              <a:rPr lang="en-US" sz="1400" b="0" i="0" u="none" strike="noStrike" baseline="0" dirty="0">
                <a:latin typeface="NimbusRomNo9L-ReguItal"/>
              </a:rPr>
              <a:t>Physical Review E</a:t>
            </a:r>
            <a:r>
              <a:rPr lang="en-US" sz="1400" b="0" i="0" u="none" strike="noStrike" baseline="0" dirty="0">
                <a:latin typeface="NimbusRomNo9L-Regu"/>
              </a:rPr>
              <a:t>, 77 </a:t>
            </a:r>
            <a:r>
              <a:rPr lang="fr-FR" sz="1400" b="0" i="0" u="none" strike="noStrike" baseline="0" dirty="0">
                <a:latin typeface="NimbusRomNo9L-Regu"/>
              </a:rPr>
              <a:t>(3) :036111, 2008. </a:t>
            </a:r>
            <a:r>
              <a:rPr lang="fr-FR" sz="1400" b="0" i="0" u="none" strike="noStrike" baseline="0" dirty="0" err="1">
                <a:latin typeface="NimbusRomNo9L-Regu"/>
              </a:rPr>
              <a:t>doi</a:t>
            </a:r>
            <a:r>
              <a:rPr lang="fr-FR" sz="1400" b="0" i="0" u="none" strike="noStrike" baseline="0" dirty="0">
                <a:latin typeface="NimbusRomNo9L-Regu"/>
              </a:rPr>
              <a:t> : 10.1103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PhysRevE.77.036111.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(5) E. C. Fricke and J.-C. </a:t>
            </a:r>
            <a:r>
              <a:rPr lang="en-US" sz="1400" b="0" i="0" u="none" strike="noStrike" baseline="0" dirty="0" err="1">
                <a:latin typeface="NimbusRomNo9L-Regu"/>
              </a:rPr>
              <a:t>Svenning</a:t>
            </a:r>
            <a:r>
              <a:rPr lang="en-US" sz="1400" b="0" i="0" u="none" strike="noStrike" baseline="0" dirty="0">
                <a:latin typeface="NimbusRomNo9L-Regu"/>
              </a:rPr>
              <a:t>. Accelerating homogenization of the global plant–frugivore </a:t>
            </a:r>
            <a:r>
              <a:rPr lang="fr-FR" sz="1400" b="0" i="0" u="none" strike="noStrike" baseline="0" dirty="0" err="1">
                <a:latin typeface="NimbusRomNo9L-Regu"/>
              </a:rPr>
              <a:t>meta</a:t>
            </a:r>
            <a:r>
              <a:rPr lang="fr-FR" sz="1400" b="0" i="0" u="none" strike="noStrike" baseline="0" dirty="0">
                <a:latin typeface="NimbusRomNo9L-Regu"/>
              </a:rPr>
              <a:t>-network. </a:t>
            </a:r>
            <a:r>
              <a:rPr lang="fr-FR" sz="1400" b="0" i="0" u="none" strike="noStrike" baseline="0" dirty="0">
                <a:latin typeface="NimbusRomNo9L-ReguItal"/>
              </a:rPr>
              <a:t>Nature</a:t>
            </a:r>
            <a:r>
              <a:rPr lang="fr-FR" sz="1400" b="0" i="0" u="none" strike="noStrike" baseline="0" dirty="0">
                <a:latin typeface="NimbusRomNo9L-Regu"/>
              </a:rPr>
              <a:t>, 585(7823) :74–78, 2020. ISSN 1476-4687. </a:t>
            </a:r>
            <a:r>
              <a:rPr lang="fr-FR" sz="1400" b="0" i="0" u="none" strike="noStrike" baseline="0" dirty="0" err="1">
                <a:latin typeface="NimbusRomNo9L-Regu"/>
              </a:rPr>
              <a:t>doi</a:t>
            </a:r>
            <a:r>
              <a:rPr lang="fr-FR" sz="1400" b="0" i="0" u="none" strike="noStrike" baseline="0" dirty="0">
                <a:latin typeface="NimbusRomNo9L-Regu"/>
              </a:rPr>
              <a:t> : 10.1038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s41586-020-2640-y.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(6) R. K. Plowright, C. R. Parrish, H. McCallum, P. J. Hudson, A. I. Ko, A. L. Graham, and J. O. Lloyd-Smith. Pathways to zoonotic spillover. </a:t>
            </a:r>
            <a:r>
              <a:rPr lang="en-US" sz="1400" b="0" i="0" u="none" strike="noStrike" baseline="0" dirty="0">
                <a:latin typeface="NimbusRomNo9L-ReguItal"/>
              </a:rPr>
              <a:t>Nature Reviews Microbiology</a:t>
            </a:r>
            <a:r>
              <a:rPr lang="en-US" sz="1400" b="0" i="0" u="none" strike="noStrike" baseline="0" dirty="0">
                <a:latin typeface="NimbusRomNo9L-Regu"/>
              </a:rPr>
              <a:t>, 15(8) : </a:t>
            </a:r>
            <a:r>
              <a:rPr lang="pt-BR" sz="1400" b="0" i="0" u="none" strike="noStrike" baseline="0" dirty="0">
                <a:latin typeface="NimbusRomNo9L-Regu"/>
              </a:rPr>
              <a:t>502–510, 2017. ISSN 1740-1534. doi : 10.1038</a:t>
            </a:r>
            <a:r>
              <a:rPr lang="pt-BR" sz="1400" b="0" i="0" u="none" strike="noStrike" baseline="0" dirty="0">
                <a:latin typeface="rtxr"/>
              </a:rPr>
              <a:t>/</a:t>
            </a:r>
            <a:r>
              <a:rPr lang="pt-BR" sz="1400" b="0" i="0" u="none" strike="noStrike" baseline="0" dirty="0">
                <a:latin typeface="NimbusRomNo9L-Regu"/>
              </a:rPr>
              <a:t>nrmicro.2017.45</a:t>
            </a:r>
            <a:r>
              <a:rPr lang="pt-BR" sz="1800" b="0" i="0" u="none" strike="noStrike" baseline="0" dirty="0">
                <a:latin typeface="NimbusRomNo9L-Regu"/>
              </a:rPr>
              <a:t>.</a:t>
            </a:r>
            <a:endParaRPr lang="fr-FR" sz="1400" b="0" i="0" u="none" strike="noStrike" baseline="0" dirty="0">
              <a:latin typeface="NimbusRomNo9L-Regu"/>
            </a:endParaRPr>
          </a:p>
          <a:p>
            <a:pPr algn="l"/>
            <a:r>
              <a:rPr lang="fr-FR" sz="1400" b="0" i="0" u="none" strike="noStrike" baseline="0" dirty="0">
                <a:latin typeface="NimbusRomNo9L-Regu"/>
              </a:rPr>
              <a:t>(7) T. </a:t>
            </a:r>
            <a:r>
              <a:rPr lang="fr-FR" sz="1400" b="0" i="0" u="none" strike="noStrike" baseline="0" dirty="0" err="1">
                <a:latin typeface="NimbusRomNo9L-Regu"/>
              </a:rPr>
              <a:t>Poisot</a:t>
            </a:r>
            <a:r>
              <a:rPr lang="fr-FR" sz="1400" b="0" i="0" u="none" strike="noStrike" baseline="0" dirty="0">
                <a:latin typeface="NimbusRomNo9L-Regu"/>
              </a:rPr>
              <a:t>, M.-A. Ouellet, N. </a:t>
            </a:r>
            <a:r>
              <a:rPr lang="fr-FR" sz="1400" b="0" i="0" u="none" strike="noStrike" baseline="0" dirty="0" err="1">
                <a:latin typeface="NimbusRomNo9L-Regu"/>
              </a:rPr>
              <a:t>Mollentze</a:t>
            </a:r>
            <a:r>
              <a:rPr lang="fr-FR" sz="1400" b="0" i="0" u="none" strike="noStrike" baseline="0" dirty="0">
                <a:latin typeface="NimbusRomNo9L-Regu"/>
              </a:rPr>
              <a:t>, M. J. Farrell, D. J. Becker, L. </a:t>
            </a:r>
            <a:r>
              <a:rPr lang="fr-FR" sz="1400" b="0" i="0" u="none" strike="noStrike" baseline="0" dirty="0" err="1">
                <a:latin typeface="NimbusRomNo9L-Regu"/>
              </a:rPr>
              <a:t>Brierley</a:t>
            </a:r>
            <a:r>
              <a:rPr lang="fr-FR" sz="1400" b="0" i="0" u="none" strike="noStrike" baseline="0" dirty="0">
                <a:latin typeface="NimbusRomNo9L-Regu"/>
              </a:rPr>
              <a:t>, G. F. </a:t>
            </a:r>
            <a:r>
              <a:rPr lang="fr-FR" sz="1400" b="0" i="0" u="none" strike="noStrike" baseline="0" dirty="0" err="1">
                <a:latin typeface="NimbusRomNo9L-Regu"/>
              </a:rPr>
              <a:t>Albery</a:t>
            </a:r>
            <a:r>
              <a:rPr lang="fr-FR" sz="1400" b="0" i="0" u="none" strike="noStrike" baseline="0" dirty="0">
                <a:latin typeface="NimbusRomNo9L-Regu"/>
              </a:rPr>
              <a:t>, </a:t>
            </a:r>
            <a:r>
              <a:rPr lang="en-US" sz="1400" b="0" i="0" u="none" strike="noStrike" baseline="0" dirty="0">
                <a:latin typeface="NimbusRomNo9L-Regu"/>
              </a:rPr>
              <a:t>R. J. Gibb, S. N. Seifert, and C. J. Carlson. Network embedding unveils the hidden interactions in the mammalian </a:t>
            </a:r>
            <a:r>
              <a:rPr lang="en-US" sz="1400" b="0" i="0" u="none" strike="noStrike" baseline="0" dirty="0" err="1">
                <a:latin typeface="NimbusRomNo9L-Regu"/>
              </a:rPr>
              <a:t>virome</a:t>
            </a:r>
            <a:r>
              <a:rPr lang="en-US" sz="1400" b="0" i="0" u="none" strike="noStrike" baseline="0" dirty="0">
                <a:latin typeface="NimbusRomNo9L-Regu"/>
              </a:rPr>
              <a:t>. </a:t>
            </a:r>
            <a:r>
              <a:rPr lang="en-US" sz="1400" b="0" i="0" u="none" strike="noStrike" baseline="0" dirty="0">
                <a:latin typeface="NimbusRomNo9L-ReguItal"/>
              </a:rPr>
              <a:t>Patterns</a:t>
            </a:r>
            <a:r>
              <a:rPr lang="en-US" sz="1400" b="0" i="0" u="none" strike="noStrike" baseline="0" dirty="0">
                <a:latin typeface="NimbusRomNo9L-Regu"/>
              </a:rPr>
              <a:t>, page 100738, 2023. ISSN 2666-3899. </a:t>
            </a:r>
            <a:r>
              <a:rPr lang="fr-FR" sz="1400" b="0" i="0" u="none" strike="noStrike" baseline="0" dirty="0" err="1">
                <a:latin typeface="NimbusRomNo9L-Regu"/>
              </a:rPr>
              <a:t>doi</a:t>
            </a:r>
            <a:r>
              <a:rPr lang="fr-FR" sz="1400" b="0" i="0" u="none" strike="noStrike" baseline="0" dirty="0">
                <a:latin typeface="NimbusRomNo9L-Regu"/>
              </a:rPr>
              <a:t> : 10.1016</a:t>
            </a:r>
            <a:r>
              <a:rPr lang="fr-FR" sz="1400" b="0" i="0" u="none" strike="noStrike" baseline="0" dirty="0">
                <a:latin typeface="rtxr"/>
              </a:rPr>
              <a:t>/</a:t>
            </a:r>
            <a:r>
              <a:rPr lang="fr-FR" sz="1400" b="0" i="0" u="none" strike="noStrike" baseline="0" dirty="0">
                <a:latin typeface="NimbusRomNo9L-Regu"/>
              </a:rPr>
              <a:t>j.patter.2023.100738.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85214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2566D0-DE11-6290-873E-6927FCFA9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8734" y="1337732"/>
            <a:ext cx="9144000" cy="2192868"/>
          </a:xfrm>
        </p:spPr>
        <p:txBody>
          <a:bodyPr/>
          <a:lstStyle/>
          <a:p>
            <a:r>
              <a:rPr lang="fr-FR" dirty="0"/>
              <a:t>Importance des associations</a:t>
            </a:r>
          </a:p>
        </p:txBody>
      </p:sp>
    </p:spTree>
    <p:extLst>
      <p:ext uri="{BB962C8B-B14F-4D97-AF65-F5344CB8AC3E}">
        <p14:creationId xmlns:p14="http://schemas.microsoft.com/office/powerpoint/2010/main" val="1236459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6D876-5F4A-D023-6D0F-6794A6ADEB0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pic>
        <p:nvPicPr>
          <p:cNvPr id="22" name="Graphique 21" descr="Loup avec un remplissage uni">
            <a:extLst>
              <a:ext uri="{FF2B5EF4-FFF2-40B4-BE49-F238E27FC236}">
                <a16:creationId xmlns:a16="http://schemas.microsoft.com/office/drawing/2014/main" id="{021FEB4A-2345-1055-114B-4D1BFA64F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32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96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6D876-5F4A-D023-6D0F-6794A6ADEB0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pic>
        <p:nvPicPr>
          <p:cNvPr id="22" name="Graphique 21" descr="Loup avec un remplissage uni">
            <a:extLst>
              <a:ext uri="{FF2B5EF4-FFF2-40B4-BE49-F238E27FC236}">
                <a16:creationId xmlns:a16="http://schemas.microsoft.com/office/drawing/2014/main" id="{021FEB4A-2345-1055-114B-4D1BFA64F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32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pic>
        <p:nvPicPr>
          <p:cNvPr id="58" name="Graphique 57" descr="Chien avec un remplissage uni">
            <a:extLst>
              <a:ext uri="{FF2B5EF4-FFF2-40B4-BE49-F238E27FC236}">
                <a16:creationId xmlns:a16="http://schemas.microsoft.com/office/drawing/2014/main" id="{2D93CFFB-A7B3-CB63-1DBE-C2545ED68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1243" y="2228261"/>
            <a:ext cx="787431" cy="787431"/>
          </a:xfrm>
          <a:prstGeom prst="rect">
            <a:avLst/>
          </a:prstGeom>
        </p:spPr>
      </p:pic>
      <p:pic>
        <p:nvPicPr>
          <p:cNvPr id="59" name="Graphique 58" descr="Loup avec un remplissage uni">
            <a:extLst>
              <a:ext uri="{FF2B5EF4-FFF2-40B4-BE49-F238E27FC236}">
                <a16:creationId xmlns:a16="http://schemas.microsoft.com/office/drawing/2014/main" id="{2490EDEA-E67A-DFC3-C9E7-5FE55106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2637" y="2228261"/>
            <a:ext cx="787431" cy="787431"/>
          </a:xfrm>
          <a:prstGeom prst="rect">
            <a:avLst/>
          </a:prstGeom>
        </p:spPr>
      </p:pic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2A5E67-05BC-723E-BE8E-67E897ADD9D8}"/>
              </a:ext>
            </a:extLst>
          </p:cNvPr>
          <p:cNvCxnSpPr>
            <a:cxnSpLocks/>
          </p:cNvCxnSpPr>
          <p:nvPr/>
        </p:nvCxnSpPr>
        <p:spPr>
          <a:xfrm flipV="1">
            <a:off x="6638674" y="2010668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369E302-F315-513C-C86E-DB27D950B4F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638674" y="2621977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 descr="Renard avec un remplissage uni">
            <a:extLst>
              <a:ext uri="{FF2B5EF4-FFF2-40B4-BE49-F238E27FC236}">
                <a16:creationId xmlns:a16="http://schemas.microsoft.com/office/drawing/2014/main" id="{E3D3ED8E-6F60-5D05-580B-558320FE4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6745" y="1494483"/>
            <a:ext cx="787431" cy="787431"/>
          </a:xfrm>
          <a:prstGeom prst="rect">
            <a:avLst/>
          </a:prstGeom>
        </p:spPr>
      </p:pic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B0C0316E-6654-9474-365E-F23D51B1E0CC}"/>
              </a:ext>
            </a:extLst>
          </p:cNvPr>
          <p:cNvCxnSpPr>
            <a:cxnSpLocks/>
          </p:cNvCxnSpPr>
          <p:nvPr/>
        </p:nvCxnSpPr>
        <p:spPr>
          <a:xfrm rot="5400000">
            <a:off x="5347474" y="2077901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que 15" descr="Covid-19 avec un remplissage uni">
            <a:extLst>
              <a:ext uri="{FF2B5EF4-FFF2-40B4-BE49-F238E27FC236}">
                <a16:creationId xmlns:a16="http://schemas.microsoft.com/office/drawing/2014/main" id="{A3A46CE9-CCDB-44E2-6AE4-5C05814EA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3473" y="2882306"/>
            <a:ext cx="288000" cy="288000"/>
          </a:xfrm>
          <a:prstGeom prst="rect">
            <a:avLst/>
          </a:prstGeom>
        </p:spPr>
      </p:pic>
      <p:pic>
        <p:nvPicPr>
          <p:cNvPr id="79" name="Graphique 78" descr="Ours avec un remplissage uni">
            <a:extLst>
              <a:ext uri="{FF2B5EF4-FFF2-40B4-BE49-F238E27FC236}">
                <a16:creationId xmlns:a16="http://schemas.microsoft.com/office/drawing/2014/main" id="{EAE78C31-649F-21D1-BB27-5C26B053D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0418" y="2729282"/>
            <a:ext cx="788400" cy="788400"/>
          </a:xfrm>
          <a:prstGeom prst="rect">
            <a:avLst/>
          </a:prstGeom>
        </p:spPr>
      </p:pic>
      <p:pic>
        <p:nvPicPr>
          <p:cNvPr id="80" name="Graphique 79" descr="Covid-19 avec un remplissage uni">
            <a:extLst>
              <a:ext uri="{FF2B5EF4-FFF2-40B4-BE49-F238E27FC236}">
                <a16:creationId xmlns:a16="http://schemas.microsoft.com/office/drawing/2014/main" id="{6198BE5C-A06F-1AEB-A3EE-0DB1D1F32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0626" y="2025788"/>
            <a:ext cx="288000" cy="288000"/>
          </a:xfrm>
          <a:prstGeom prst="rect">
            <a:avLst/>
          </a:prstGeom>
        </p:spPr>
      </p:pic>
      <p:pic>
        <p:nvPicPr>
          <p:cNvPr id="82" name="Graphique 81" descr="Covid-19 avec un remplissage uni">
            <a:extLst>
              <a:ext uri="{FF2B5EF4-FFF2-40B4-BE49-F238E27FC236}">
                <a16:creationId xmlns:a16="http://schemas.microsoft.com/office/drawing/2014/main" id="{13E3A0B4-BAEA-8CAF-4B7D-4AC391E60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6460" y="1373116"/>
            <a:ext cx="288000" cy="288000"/>
          </a:xfrm>
          <a:prstGeom prst="rect">
            <a:avLst/>
          </a:prstGeom>
        </p:spPr>
      </p:pic>
      <p:pic>
        <p:nvPicPr>
          <p:cNvPr id="84" name="Graphique 83" descr="Covid-19 avec un remplissage uni">
            <a:extLst>
              <a:ext uri="{FF2B5EF4-FFF2-40B4-BE49-F238E27FC236}">
                <a16:creationId xmlns:a16="http://schemas.microsoft.com/office/drawing/2014/main" id="{5D5F28DA-D61E-9858-0EB9-7FFA887BB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6460" y="257449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45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6D876-5F4A-D023-6D0F-6794A6ADEB0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pic>
        <p:nvPicPr>
          <p:cNvPr id="22" name="Graphique 21" descr="Loup avec un remplissage uni">
            <a:extLst>
              <a:ext uri="{FF2B5EF4-FFF2-40B4-BE49-F238E27FC236}">
                <a16:creationId xmlns:a16="http://schemas.microsoft.com/office/drawing/2014/main" id="{021FEB4A-2345-1055-114B-4D1BFA64F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32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pic>
        <p:nvPicPr>
          <p:cNvPr id="58" name="Graphique 57" descr="Chien avec un remplissage uni">
            <a:extLst>
              <a:ext uri="{FF2B5EF4-FFF2-40B4-BE49-F238E27FC236}">
                <a16:creationId xmlns:a16="http://schemas.microsoft.com/office/drawing/2014/main" id="{2D93CFFB-A7B3-CB63-1DBE-C2545ED68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1243" y="2228261"/>
            <a:ext cx="787431" cy="787431"/>
          </a:xfrm>
          <a:prstGeom prst="rect">
            <a:avLst/>
          </a:prstGeom>
        </p:spPr>
      </p:pic>
      <p:pic>
        <p:nvPicPr>
          <p:cNvPr id="59" name="Graphique 58" descr="Loup avec un remplissage uni">
            <a:extLst>
              <a:ext uri="{FF2B5EF4-FFF2-40B4-BE49-F238E27FC236}">
                <a16:creationId xmlns:a16="http://schemas.microsoft.com/office/drawing/2014/main" id="{2490EDEA-E67A-DFC3-C9E7-5FE55106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2637" y="2228261"/>
            <a:ext cx="787431" cy="787431"/>
          </a:xfrm>
          <a:prstGeom prst="rect">
            <a:avLst/>
          </a:prstGeom>
        </p:spPr>
      </p:pic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2A5E67-05BC-723E-BE8E-67E897ADD9D8}"/>
              </a:ext>
            </a:extLst>
          </p:cNvPr>
          <p:cNvCxnSpPr>
            <a:cxnSpLocks/>
          </p:cNvCxnSpPr>
          <p:nvPr/>
        </p:nvCxnSpPr>
        <p:spPr>
          <a:xfrm flipV="1">
            <a:off x="6638674" y="2010668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369E302-F315-513C-C86E-DB27D950B4F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638674" y="2621977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 descr="Renard avec un remplissage uni">
            <a:extLst>
              <a:ext uri="{FF2B5EF4-FFF2-40B4-BE49-F238E27FC236}">
                <a16:creationId xmlns:a16="http://schemas.microsoft.com/office/drawing/2014/main" id="{E3D3ED8E-6F60-5D05-580B-558320FE4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6745" y="1494483"/>
            <a:ext cx="787431" cy="787431"/>
          </a:xfrm>
          <a:prstGeom prst="rect">
            <a:avLst/>
          </a:prstGeom>
        </p:spPr>
      </p:pic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B0C0316E-6654-9474-365E-F23D51B1E0CC}"/>
              </a:ext>
            </a:extLst>
          </p:cNvPr>
          <p:cNvCxnSpPr>
            <a:cxnSpLocks/>
          </p:cNvCxnSpPr>
          <p:nvPr/>
        </p:nvCxnSpPr>
        <p:spPr>
          <a:xfrm rot="5400000">
            <a:off x="5347474" y="2077901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que 15" descr="Covid-19 avec un remplissage uni">
            <a:extLst>
              <a:ext uri="{FF2B5EF4-FFF2-40B4-BE49-F238E27FC236}">
                <a16:creationId xmlns:a16="http://schemas.microsoft.com/office/drawing/2014/main" id="{A3A46CE9-CCDB-44E2-6AE4-5C05814EA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3473" y="2882306"/>
            <a:ext cx="288000" cy="288000"/>
          </a:xfrm>
          <a:prstGeom prst="rect">
            <a:avLst/>
          </a:prstGeom>
        </p:spPr>
      </p:pic>
      <p:pic>
        <p:nvPicPr>
          <p:cNvPr id="79" name="Graphique 78" descr="Ours avec un remplissage uni">
            <a:extLst>
              <a:ext uri="{FF2B5EF4-FFF2-40B4-BE49-F238E27FC236}">
                <a16:creationId xmlns:a16="http://schemas.microsoft.com/office/drawing/2014/main" id="{EAE78C31-649F-21D1-BB27-5C26B053D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0418" y="2729282"/>
            <a:ext cx="788400" cy="788400"/>
          </a:xfrm>
          <a:prstGeom prst="rect">
            <a:avLst/>
          </a:prstGeom>
        </p:spPr>
      </p:pic>
      <p:pic>
        <p:nvPicPr>
          <p:cNvPr id="80" name="Graphique 79" descr="Covid-19 avec un remplissage uni">
            <a:extLst>
              <a:ext uri="{FF2B5EF4-FFF2-40B4-BE49-F238E27FC236}">
                <a16:creationId xmlns:a16="http://schemas.microsoft.com/office/drawing/2014/main" id="{6198BE5C-A06F-1AEB-A3EE-0DB1D1F32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0626" y="2025788"/>
            <a:ext cx="288000" cy="288000"/>
          </a:xfrm>
          <a:prstGeom prst="rect">
            <a:avLst/>
          </a:prstGeom>
        </p:spPr>
      </p:pic>
      <p:pic>
        <p:nvPicPr>
          <p:cNvPr id="82" name="Graphique 81" descr="Covid-19 avec un remplissage uni">
            <a:extLst>
              <a:ext uri="{FF2B5EF4-FFF2-40B4-BE49-F238E27FC236}">
                <a16:creationId xmlns:a16="http://schemas.microsoft.com/office/drawing/2014/main" id="{13E3A0B4-BAEA-8CAF-4B7D-4AC391E60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6460" y="1373116"/>
            <a:ext cx="288000" cy="288000"/>
          </a:xfrm>
          <a:prstGeom prst="rect">
            <a:avLst/>
          </a:prstGeom>
        </p:spPr>
      </p:pic>
      <p:pic>
        <p:nvPicPr>
          <p:cNvPr id="84" name="Graphique 83" descr="Covid-19 avec un remplissage uni">
            <a:extLst>
              <a:ext uri="{FF2B5EF4-FFF2-40B4-BE49-F238E27FC236}">
                <a16:creationId xmlns:a16="http://schemas.microsoft.com/office/drawing/2014/main" id="{5D5F28DA-D61E-9858-0EB9-7FFA887BB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6460" y="2574492"/>
            <a:ext cx="288000" cy="288000"/>
          </a:xfrm>
          <a:prstGeom prst="rect">
            <a:avLst/>
          </a:prstGeom>
        </p:spPr>
      </p:pic>
      <p:pic>
        <p:nvPicPr>
          <p:cNvPr id="93" name="Graphique 92" descr="Chien avec un remplissage uni">
            <a:extLst>
              <a:ext uri="{FF2B5EF4-FFF2-40B4-BE49-F238E27FC236}">
                <a16:creationId xmlns:a16="http://schemas.microsoft.com/office/drawing/2014/main" id="{27297AA7-C0C4-B6AA-16F8-473226AEE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752" y="5022595"/>
            <a:ext cx="787431" cy="787431"/>
          </a:xfrm>
          <a:prstGeom prst="rect">
            <a:avLst/>
          </a:prstGeom>
        </p:spPr>
      </p:pic>
      <p:pic>
        <p:nvPicPr>
          <p:cNvPr id="94" name="Graphique 93" descr="Loup avec un remplissage uni">
            <a:extLst>
              <a:ext uri="{FF2B5EF4-FFF2-40B4-BE49-F238E27FC236}">
                <a16:creationId xmlns:a16="http://schemas.microsoft.com/office/drawing/2014/main" id="{B9E53F27-4CC4-CB8A-350B-57E9D561A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7146" y="5022595"/>
            <a:ext cx="787431" cy="787431"/>
          </a:xfrm>
          <a:prstGeom prst="rect">
            <a:avLst/>
          </a:prstGeom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19E5E7BC-FE8B-0690-72BA-93824779D587}"/>
              </a:ext>
            </a:extLst>
          </p:cNvPr>
          <p:cNvCxnSpPr>
            <a:cxnSpLocks/>
          </p:cNvCxnSpPr>
          <p:nvPr/>
        </p:nvCxnSpPr>
        <p:spPr>
          <a:xfrm flipV="1">
            <a:off x="6773183" y="4805002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F2D1174-F2F1-B7FC-7652-780BA540AAC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6773183" y="5416311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que 96" descr="Renard avec un remplissage uni">
            <a:extLst>
              <a:ext uri="{FF2B5EF4-FFF2-40B4-BE49-F238E27FC236}">
                <a16:creationId xmlns:a16="http://schemas.microsoft.com/office/drawing/2014/main" id="{531E012E-F2E4-17EF-4E35-0798FBAF7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1254" y="4288817"/>
            <a:ext cx="787431" cy="787431"/>
          </a:xfrm>
          <a:prstGeom prst="rect">
            <a:avLst/>
          </a:prstGeom>
        </p:spPr>
      </p:pic>
      <p:cxnSp>
        <p:nvCxnSpPr>
          <p:cNvPr id="98" name="Connecteur : en arc 97">
            <a:extLst>
              <a:ext uri="{FF2B5EF4-FFF2-40B4-BE49-F238E27FC236}">
                <a16:creationId xmlns:a16="http://schemas.microsoft.com/office/drawing/2014/main" id="{BACFBC2B-FBB8-41F4-FF34-9B37E9E81A6E}"/>
              </a:ext>
            </a:extLst>
          </p:cNvPr>
          <p:cNvCxnSpPr>
            <a:cxnSpLocks/>
          </p:cNvCxnSpPr>
          <p:nvPr/>
        </p:nvCxnSpPr>
        <p:spPr>
          <a:xfrm rot="5400000">
            <a:off x="5481983" y="4872235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Graphique 98" descr="Covid-19 avec un remplissage uni">
            <a:extLst>
              <a:ext uri="{FF2B5EF4-FFF2-40B4-BE49-F238E27FC236}">
                <a16:creationId xmlns:a16="http://schemas.microsoft.com/office/drawing/2014/main" id="{205F726C-A7E5-1064-FF1F-53DE53D29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7982" y="5676640"/>
            <a:ext cx="288000" cy="288000"/>
          </a:xfrm>
          <a:prstGeom prst="rect">
            <a:avLst/>
          </a:prstGeom>
        </p:spPr>
      </p:pic>
      <p:pic>
        <p:nvPicPr>
          <p:cNvPr id="100" name="Graphique 99" descr="Ours avec un remplissage uni">
            <a:extLst>
              <a:ext uri="{FF2B5EF4-FFF2-40B4-BE49-F238E27FC236}">
                <a16:creationId xmlns:a16="http://schemas.microsoft.com/office/drawing/2014/main" id="{61205329-3590-1404-2151-68F75F679C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4927" y="5523616"/>
            <a:ext cx="788400" cy="788400"/>
          </a:xfrm>
          <a:prstGeom prst="rect">
            <a:avLst/>
          </a:prstGeom>
        </p:spPr>
      </p:pic>
      <p:pic>
        <p:nvPicPr>
          <p:cNvPr id="101" name="Graphique 100" descr="Covid-19 avec un remplissage uni">
            <a:extLst>
              <a:ext uri="{FF2B5EF4-FFF2-40B4-BE49-F238E27FC236}">
                <a16:creationId xmlns:a16="http://schemas.microsoft.com/office/drawing/2014/main" id="{43E29293-BE0E-90D9-7772-E72D7E79C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135" y="4820122"/>
            <a:ext cx="288000" cy="288000"/>
          </a:xfrm>
          <a:prstGeom prst="rect">
            <a:avLst/>
          </a:prstGeom>
        </p:spPr>
      </p:pic>
      <p:pic>
        <p:nvPicPr>
          <p:cNvPr id="102" name="Graphique 101" descr="Covid-19 avec un remplissage uni">
            <a:extLst>
              <a:ext uri="{FF2B5EF4-FFF2-40B4-BE49-F238E27FC236}">
                <a16:creationId xmlns:a16="http://schemas.microsoft.com/office/drawing/2014/main" id="{6B024458-8E55-D950-09B8-D02EF5AA6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806" y="4176722"/>
            <a:ext cx="288000" cy="288000"/>
          </a:xfrm>
          <a:prstGeom prst="rect">
            <a:avLst/>
          </a:prstGeom>
        </p:spPr>
      </p:pic>
      <p:pic>
        <p:nvPicPr>
          <p:cNvPr id="103" name="Graphique 102" descr="Covid-19 avec un remplissage uni">
            <a:extLst>
              <a:ext uri="{FF2B5EF4-FFF2-40B4-BE49-F238E27FC236}">
                <a16:creationId xmlns:a16="http://schemas.microsoft.com/office/drawing/2014/main" id="{C8D3A9A2-FC54-8EEF-458B-0CDF93837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6543" y="5343617"/>
            <a:ext cx="288000" cy="288000"/>
          </a:xfrm>
          <a:prstGeom prst="rect">
            <a:avLst/>
          </a:prstGeom>
        </p:spPr>
      </p:pic>
      <p:pic>
        <p:nvPicPr>
          <p:cNvPr id="107" name="Graphique 106" descr="Microbe avec un remplissage uni">
            <a:extLst>
              <a:ext uri="{FF2B5EF4-FFF2-40B4-BE49-F238E27FC236}">
                <a16:creationId xmlns:a16="http://schemas.microsoft.com/office/drawing/2014/main" id="{33C5828D-051E-B351-2E88-7655C9DC95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69537" y="4820122"/>
            <a:ext cx="288000" cy="288000"/>
          </a:xfrm>
          <a:prstGeom prst="rect">
            <a:avLst/>
          </a:prstGeom>
        </p:spPr>
      </p:pic>
      <p:pic>
        <p:nvPicPr>
          <p:cNvPr id="108" name="Graphique 107" descr="Microbe avec un remplissage uni">
            <a:extLst>
              <a:ext uri="{FF2B5EF4-FFF2-40B4-BE49-F238E27FC236}">
                <a16:creationId xmlns:a16="http://schemas.microsoft.com/office/drawing/2014/main" id="{CA4D4541-D68A-6D46-FCD4-FF98144E4D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64927" y="4176133"/>
            <a:ext cx="288000" cy="288000"/>
          </a:xfrm>
          <a:prstGeom prst="rect">
            <a:avLst/>
          </a:prstGeom>
        </p:spPr>
      </p:pic>
      <p:pic>
        <p:nvPicPr>
          <p:cNvPr id="109" name="Graphique 108" descr="Microbe avec un remplissage uni">
            <a:extLst>
              <a:ext uri="{FF2B5EF4-FFF2-40B4-BE49-F238E27FC236}">
                <a16:creationId xmlns:a16="http://schemas.microsoft.com/office/drawing/2014/main" id="{0F10B314-A501-B150-0DB0-E659C56AF1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21095" y="5334543"/>
            <a:ext cx="288000" cy="288000"/>
          </a:xfrm>
          <a:prstGeom prst="rect">
            <a:avLst/>
          </a:prstGeom>
        </p:spPr>
      </p:pic>
      <p:pic>
        <p:nvPicPr>
          <p:cNvPr id="110" name="Graphique 109" descr="Microbe avec un remplissage uni">
            <a:extLst>
              <a:ext uri="{FF2B5EF4-FFF2-40B4-BE49-F238E27FC236}">
                <a16:creationId xmlns:a16="http://schemas.microsoft.com/office/drawing/2014/main" id="{ACD4E6E3-E9F0-79D3-8E68-CBEE40648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5719" y="4878595"/>
            <a:ext cx="288000" cy="288000"/>
          </a:xfrm>
          <a:prstGeom prst="rect">
            <a:avLst/>
          </a:prstGeom>
        </p:spPr>
      </p:pic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51E6FAA5-2AC9-BFA4-6BB2-EE206ACE5C30}"/>
              </a:ext>
            </a:extLst>
          </p:cNvPr>
          <p:cNvCxnSpPr/>
          <p:nvPr/>
        </p:nvCxnSpPr>
        <p:spPr>
          <a:xfrm>
            <a:off x="3380702" y="3986784"/>
            <a:ext cx="843530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685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6D876-5F4A-D023-6D0F-6794A6ADEB0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pic>
        <p:nvPicPr>
          <p:cNvPr id="22" name="Graphique 21" descr="Loup avec un remplissage uni">
            <a:extLst>
              <a:ext uri="{FF2B5EF4-FFF2-40B4-BE49-F238E27FC236}">
                <a16:creationId xmlns:a16="http://schemas.microsoft.com/office/drawing/2014/main" id="{021FEB4A-2345-1055-114B-4D1BFA64F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32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B96F424B-C19E-F93F-D3B4-221AE172730B}"/>
              </a:ext>
            </a:extLst>
          </p:cNvPr>
          <p:cNvSpPr txBox="1"/>
          <p:nvPr/>
        </p:nvSpPr>
        <p:spPr>
          <a:xfrm>
            <a:off x="9426771" y="106143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C0FB3083-A2E6-735A-C037-C074DF38C8B4}"/>
              </a:ext>
            </a:extLst>
          </p:cNvPr>
          <p:cNvGrpSpPr>
            <a:grpSpLocks noChangeAspect="1"/>
          </p:cNvGrpSpPr>
          <p:nvPr/>
        </p:nvGrpSpPr>
        <p:grpSpPr>
          <a:xfrm>
            <a:off x="4052637" y="1373116"/>
            <a:ext cx="6400785" cy="2414955"/>
            <a:chOff x="4052637" y="1373116"/>
            <a:chExt cx="6400785" cy="2414955"/>
          </a:xfrm>
        </p:grpSpPr>
        <p:pic>
          <p:nvPicPr>
            <p:cNvPr id="58" name="Graphique 57" descr="Chien avec un remplissage uni">
              <a:extLst>
                <a:ext uri="{FF2B5EF4-FFF2-40B4-BE49-F238E27FC236}">
                  <a16:creationId xmlns:a16="http://schemas.microsoft.com/office/drawing/2014/main" id="{2D93CFFB-A7B3-CB63-1DBE-C2545ED6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1243" y="2228261"/>
              <a:ext cx="787431" cy="787431"/>
            </a:xfrm>
            <a:prstGeom prst="rect">
              <a:avLst/>
            </a:prstGeom>
          </p:spPr>
        </p:pic>
        <p:pic>
          <p:nvPicPr>
            <p:cNvPr id="59" name="Graphique 58" descr="Loup avec un remplissage uni">
              <a:extLst>
                <a:ext uri="{FF2B5EF4-FFF2-40B4-BE49-F238E27FC236}">
                  <a16:creationId xmlns:a16="http://schemas.microsoft.com/office/drawing/2014/main" id="{2490EDEA-E67A-DFC3-C9E7-5FE551064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637" y="2228261"/>
              <a:ext cx="787431" cy="787431"/>
            </a:xfrm>
            <a:prstGeom prst="rect">
              <a:avLst/>
            </a:prstGeom>
          </p:spPr>
        </p:pic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3F2A5E67-05BC-723E-BE8E-67E897ADD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674" y="2010668"/>
              <a:ext cx="1011175" cy="611308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6369E302-F315-513C-C86E-DB27D950B4F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6638674" y="2621977"/>
              <a:ext cx="994839" cy="50150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Graphique 1" descr="Renard avec un remplissage uni">
              <a:extLst>
                <a:ext uri="{FF2B5EF4-FFF2-40B4-BE49-F238E27FC236}">
                  <a16:creationId xmlns:a16="http://schemas.microsoft.com/office/drawing/2014/main" id="{E3D3ED8E-6F60-5D05-580B-558320FE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46745" y="1494483"/>
              <a:ext cx="787431" cy="787431"/>
            </a:xfrm>
            <a:prstGeom prst="rect">
              <a:avLst/>
            </a:prstGeom>
          </p:spPr>
        </p:pic>
        <p:cxnSp>
          <p:nvCxnSpPr>
            <p:cNvPr id="15" name="Connecteur : en arc 14">
              <a:extLst>
                <a:ext uri="{FF2B5EF4-FFF2-40B4-BE49-F238E27FC236}">
                  <a16:creationId xmlns:a16="http://schemas.microsoft.com/office/drawing/2014/main" id="{B0C0316E-6654-9474-365E-F23D51B1E0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47474" y="2077901"/>
              <a:ext cx="12700" cy="1798606"/>
            </a:xfrm>
            <a:prstGeom prst="curvedConnector3">
              <a:avLst>
                <a:gd name="adj1" fmla="val 1920000"/>
              </a:avLst>
            </a:prstGeom>
            <a:ln w="762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Graphique 15" descr="Covid-19 avec un remplissage uni">
              <a:extLst>
                <a:ext uri="{FF2B5EF4-FFF2-40B4-BE49-F238E27FC236}">
                  <a16:creationId xmlns:a16="http://schemas.microsoft.com/office/drawing/2014/main" id="{A3A46CE9-CCDB-44E2-6AE4-5C05814E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03473" y="2882306"/>
              <a:ext cx="288000" cy="288000"/>
            </a:xfrm>
            <a:prstGeom prst="rect">
              <a:avLst/>
            </a:prstGeom>
          </p:spPr>
        </p:pic>
        <p:pic>
          <p:nvPicPr>
            <p:cNvPr id="79" name="Graphique 78" descr="Ours avec un remplissage uni">
              <a:extLst>
                <a:ext uri="{FF2B5EF4-FFF2-40B4-BE49-F238E27FC236}">
                  <a16:creationId xmlns:a16="http://schemas.microsoft.com/office/drawing/2014/main" id="{EAE78C31-649F-21D1-BB27-5C26B053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30418" y="2729282"/>
              <a:ext cx="788400" cy="788400"/>
            </a:xfrm>
            <a:prstGeom prst="rect">
              <a:avLst/>
            </a:prstGeom>
          </p:spPr>
        </p:pic>
        <p:pic>
          <p:nvPicPr>
            <p:cNvPr id="80" name="Graphique 79" descr="Covid-19 avec un remplissage uni">
              <a:extLst>
                <a:ext uri="{FF2B5EF4-FFF2-40B4-BE49-F238E27FC236}">
                  <a16:creationId xmlns:a16="http://schemas.microsoft.com/office/drawing/2014/main" id="{6198BE5C-A06F-1AEB-A3EE-0DB1D1F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30626" y="2025788"/>
              <a:ext cx="288000" cy="288000"/>
            </a:xfrm>
            <a:prstGeom prst="rect">
              <a:avLst/>
            </a:prstGeom>
          </p:spPr>
        </p:pic>
        <p:pic>
          <p:nvPicPr>
            <p:cNvPr id="82" name="Graphique 81" descr="Covid-19 avec un remplissage uni">
              <a:extLst>
                <a:ext uri="{FF2B5EF4-FFF2-40B4-BE49-F238E27FC236}">
                  <a16:creationId xmlns:a16="http://schemas.microsoft.com/office/drawing/2014/main" id="{13E3A0B4-BAEA-8CAF-4B7D-4AC391E6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6460" y="1373116"/>
              <a:ext cx="288000" cy="288000"/>
            </a:xfrm>
            <a:prstGeom prst="rect">
              <a:avLst/>
            </a:prstGeom>
          </p:spPr>
        </p:pic>
        <p:pic>
          <p:nvPicPr>
            <p:cNvPr id="84" name="Graphique 83" descr="Covid-19 avec un remplissage uni">
              <a:extLst>
                <a:ext uri="{FF2B5EF4-FFF2-40B4-BE49-F238E27FC236}">
                  <a16:creationId xmlns:a16="http://schemas.microsoft.com/office/drawing/2014/main" id="{5D5F28DA-D61E-9858-0EB9-7FFA887B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6460" y="2574492"/>
              <a:ext cx="288000" cy="288000"/>
            </a:xfrm>
            <a:prstGeom prst="rect">
              <a:avLst/>
            </a:prstGeom>
          </p:spPr>
        </p:pic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1D1AEFD3-D530-DE68-E386-EBC5E646FBD6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8518818" y="3123482"/>
              <a:ext cx="923425" cy="441932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3BF7CF50-E159-AB2B-703C-5D64D3988E12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8434176" y="1888199"/>
              <a:ext cx="1008065" cy="25627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CD5EAF7A-C1EC-4C2A-472E-2F9C05CED0AE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8434176" y="1474178"/>
              <a:ext cx="1008065" cy="41402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CC8CAC44-88C6-74C2-877A-63DDD8C2438B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 flipV="1">
              <a:off x="8518818" y="2781201"/>
              <a:ext cx="923423" cy="34228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D130DA36-BFB7-1BA4-A647-3D7E9EDBFBFC}"/>
                </a:ext>
              </a:extLst>
            </p:cNvPr>
            <p:cNvSpPr txBox="1"/>
            <p:nvPr/>
          </p:nvSpPr>
          <p:spPr>
            <a:xfrm>
              <a:off x="9442247" y="1687502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574E5F3C-87C8-A38E-C3DA-B495A852FF29}"/>
                </a:ext>
              </a:extLst>
            </p:cNvPr>
            <p:cNvSpPr txBox="1"/>
            <p:nvPr/>
          </p:nvSpPr>
          <p:spPr>
            <a:xfrm>
              <a:off x="9442244" y="2327859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9DDEDA87-2471-083A-E589-81B20124BEB7}"/>
                </a:ext>
              </a:extLst>
            </p:cNvPr>
            <p:cNvSpPr txBox="1"/>
            <p:nvPr/>
          </p:nvSpPr>
          <p:spPr>
            <a:xfrm>
              <a:off x="9442245" y="3141740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</p:grpSp>
      <p:sp>
        <p:nvSpPr>
          <p:cNvPr id="135" name="ZoneTexte 134">
            <a:extLst>
              <a:ext uri="{FF2B5EF4-FFF2-40B4-BE49-F238E27FC236}">
                <a16:creationId xmlns:a16="http://schemas.microsoft.com/office/drawing/2014/main" id="{0B1566E8-5E24-AB2D-BE84-680715D68941}"/>
              </a:ext>
            </a:extLst>
          </p:cNvPr>
          <p:cNvSpPr txBox="1"/>
          <p:nvPr/>
        </p:nvSpPr>
        <p:spPr>
          <a:xfrm>
            <a:off x="9478879" y="382041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pic>
        <p:nvPicPr>
          <p:cNvPr id="93" name="Graphique 92" descr="Chien avec un remplissage uni">
            <a:extLst>
              <a:ext uri="{FF2B5EF4-FFF2-40B4-BE49-F238E27FC236}">
                <a16:creationId xmlns:a16="http://schemas.microsoft.com/office/drawing/2014/main" id="{27297AA7-C0C4-B6AA-16F8-473226AEE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752" y="5022595"/>
            <a:ext cx="787431" cy="787431"/>
          </a:xfrm>
          <a:prstGeom prst="rect">
            <a:avLst/>
          </a:prstGeom>
        </p:spPr>
      </p:pic>
      <p:pic>
        <p:nvPicPr>
          <p:cNvPr id="94" name="Graphique 93" descr="Loup avec un remplissage uni">
            <a:extLst>
              <a:ext uri="{FF2B5EF4-FFF2-40B4-BE49-F238E27FC236}">
                <a16:creationId xmlns:a16="http://schemas.microsoft.com/office/drawing/2014/main" id="{B9E53F27-4CC4-CB8A-350B-57E9D561A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7146" y="5022595"/>
            <a:ext cx="787431" cy="787431"/>
          </a:xfrm>
          <a:prstGeom prst="rect">
            <a:avLst/>
          </a:prstGeom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19E5E7BC-FE8B-0690-72BA-93824779D587}"/>
              </a:ext>
            </a:extLst>
          </p:cNvPr>
          <p:cNvCxnSpPr>
            <a:cxnSpLocks/>
          </p:cNvCxnSpPr>
          <p:nvPr/>
        </p:nvCxnSpPr>
        <p:spPr>
          <a:xfrm flipV="1">
            <a:off x="6773183" y="4805002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F2D1174-F2F1-B7FC-7652-780BA540AAC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6773183" y="5416311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que 96" descr="Renard avec un remplissage uni">
            <a:extLst>
              <a:ext uri="{FF2B5EF4-FFF2-40B4-BE49-F238E27FC236}">
                <a16:creationId xmlns:a16="http://schemas.microsoft.com/office/drawing/2014/main" id="{531E012E-F2E4-17EF-4E35-0798FBAF7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1254" y="4288817"/>
            <a:ext cx="787431" cy="787431"/>
          </a:xfrm>
          <a:prstGeom prst="rect">
            <a:avLst/>
          </a:prstGeom>
        </p:spPr>
      </p:pic>
      <p:cxnSp>
        <p:nvCxnSpPr>
          <p:cNvPr id="98" name="Connecteur : en arc 97">
            <a:extLst>
              <a:ext uri="{FF2B5EF4-FFF2-40B4-BE49-F238E27FC236}">
                <a16:creationId xmlns:a16="http://schemas.microsoft.com/office/drawing/2014/main" id="{BACFBC2B-FBB8-41F4-FF34-9B37E9E81A6E}"/>
              </a:ext>
            </a:extLst>
          </p:cNvPr>
          <p:cNvCxnSpPr>
            <a:cxnSpLocks/>
          </p:cNvCxnSpPr>
          <p:nvPr/>
        </p:nvCxnSpPr>
        <p:spPr>
          <a:xfrm rot="5400000">
            <a:off x="5481983" y="4872235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Graphique 98" descr="Covid-19 avec un remplissage uni">
            <a:extLst>
              <a:ext uri="{FF2B5EF4-FFF2-40B4-BE49-F238E27FC236}">
                <a16:creationId xmlns:a16="http://schemas.microsoft.com/office/drawing/2014/main" id="{205F726C-A7E5-1064-FF1F-53DE53D29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7982" y="5676640"/>
            <a:ext cx="288000" cy="288000"/>
          </a:xfrm>
          <a:prstGeom prst="rect">
            <a:avLst/>
          </a:prstGeom>
        </p:spPr>
      </p:pic>
      <p:pic>
        <p:nvPicPr>
          <p:cNvPr id="100" name="Graphique 99" descr="Ours avec un remplissage uni">
            <a:extLst>
              <a:ext uri="{FF2B5EF4-FFF2-40B4-BE49-F238E27FC236}">
                <a16:creationId xmlns:a16="http://schemas.microsoft.com/office/drawing/2014/main" id="{61205329-3590-1404-2151-68F75F679C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4927" y="5523616"/>
            <a:ext cx="788400" cy="788400"/>
          </a:xfrm>
          <a:prstGeom prst="rect">
            <a:avLst/>
          </a:prstGeom>
        </p:spPr>
      </p:pic>
      <p:pic>
        <p:nvPicPr>
          <p:cNvPr id="101" name="Graphique 100" descr="Covid-19 avec un remplissage uni">
            <a:extLst>
              <a:ext uri="{FF2B5EF4-FFF2-40B4-BE49-F238E27FC236}">
                <a16:creationId xmlns:a16="http://schemas.microsoft.com/office/drawing/2014/main" id="{43E29293-BE0E-90D9-7772-E72D7E79C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135" y="4820122"/>
            <a:ext cx="288000" cy="288000"/>
          </a:xfrm>
          <a:prstGeom prst="rect">
            <a:avLst/>
          </a:prstGeom>
        </p:spPr>
      </p:pic>
      <p:pic>
        <p:nvPicPr>
          <p:cNvPr id="102" name="Graphique 101" descr="Covid-19 avec un remplissage uni">
            <a:extLst>
              <a:ext uri="{FF2B5EF4-FFF2-40B4-BE49-F238E27FC236}">
                <a16:creationId xmlns:a16="http://schemas.microsoft.com/office/drawing/2014/main" id="{6B024458-8E55-D950-09B8-D02EF5AA6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806" y="4176722"/>
            <a:ext cx="288000" cy="288000"/>
          </a:xfrm>
          <a:prstGeom prst="rect">
            <a:avLst/>
          </a:prstGeom>
        </p:spPr>
      </p:pic>
      <p:pic>
        <p:nvPicPr>
          <p:cNvPr id="103" name="Graphique 102" descr="Covid-19 avec un remplissage uni">
            <a:extLst>
              <a:ext uri="{FF2B5EF4-FFF2-40B4-BE49-F238E27FC236}">
                <a16:creationId xmlns:a16="http://schemas.microsoft.com/office/drawing/2014/main" id="{C8D3A9A2-FC54-8EEF-458B-0CDF93837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6543" y="5343617"/>
            <a:ext cx="288000" cy="288000"/>
          </a:xfrm>
          <a:prstGeom prst="rect">
            <a:avLst/>
          </a:prstGeom>
        </p:spPr>
      </p:pic>
      <p:pic>
        <p:nvPicPr>
          <p:cNvPr id="107" name="Graphique 106" descr="Microbe avec un remplissage uni">
            <a:extLst>
              <a:ext uri="{FF2B5EF4-FFF2-40B4-BE49-F238E27FC236}">
                <a16:creationId xmlns:a16="http://schemas.microsoft.com/office/drawing/2014/main" id="{33C5828D-051E-B351-2E88-7655C9DC95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69537" y="4820122"/>
            <a:ext cx="288000" cy="288000"/>
          </a:xfrm>
          <a:prstGeom prst="rect">
            <a:avLst/>
          </a:prstGeom>
        </p:spPr>
      </p:pic>
      <p:pic>
        <p:nvPicPr>
          <p:cNvPr id="108" name="Graphique 107" descr="Microbe avec un remplissage uni">
            <a:extLst>
              <a:ext uri="{FF2B5EF4-FFF2-40B4-BE49-F238E27FC236}">
                <a16:creationId xmlns:a16="http://schemas.microsoft.com/office/drawing/2014/main" id="{CA4D4541-D68A-6D46-FCD4-FF98144E4D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64927" y="4176133"/>
            <a:ext cx="288000" cy="288000"/>
          </a:xfrm>
          <a:prstGeom prst="rect">
            <a:avLst/>
          </a:prstGeom>
        </p:spPr>
      </p:pic>
      <p:pic>
        <p:nvPicPr>
          <p:cNvPr id="109" name="Graphique 108" descr="Microbe avec un remplissage uni">
            <a:extLst>
              <a:ext uri="{FF2B5EF4-FFF2-40B4-BE49-F238E27FC236}">
                <a16:creationId xmlns:a16="http://schemas.microsoft.com/office/drawing/2014/main" id="{0F10B314-A501-B150-0DB0-E659C56AF1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21095" y="5334543"/>
            <a:ext cx="288000" cy="288000"/>
          </a:xfrm>
          <a:prstGeom prst="rect">
            <a:avLst/>
          </a:prstGeom>
        </p:spPr>
      </p:pic>
      <p:pic>
        <p:nvPicPr>
          <p:cNvPr id="110" name="Graphique 109" descr="Microbe avec un remplissage uni">
            <a:extLst>
              <a:ext uri="{FF2B5EF4-FFF2-40B4-BE49-F238E27FC236}">
                <a16:creationId xmlns:a16="http://schemas.microsoft.com/office/drawing/2014/main" id="{ACD4E6E3-E9F0-79D3-8E68-CBEE40648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5719" y="4878595"/>
            <a:ext cx="288000" cy="288000"/>
          </a:xfrm>
          <a:prstGeom prst="rect">
            <a:avLst/>
          </a:prstGeom>
        </p:spPr>
      </p:pic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DC7CEDC8-64FA-EF3C-7A81-54EE4FD607FE}"/>
              </a:ext>
            </a:extLst>
          </p:cNvPr>
          <p:cNvCxnSpPr>
            <a:cxnSpLocks/>
          </p:cNvCxnSpPr>
          <p:nvPr/>
        </p:nvCxnSpPr>
        <p:spPr>
          <a:xfrm>
            <a:off x="8555453" y="5949028"/>
            <a:ext cx="923425" cy="441932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>
            <a:extLst>
              <a:ext uri="{FF2B5EF4-FFF2-40B4-BE49-F238E27FC236}">
                <a16:creationId xmlns:a16="http://schemas.microsoft.com/office/drawing/2014/main" id="{F89837F5-6A6B-60F4-1205-FCFD54751A74}"/>
              </a:ext>
            </a:extLst>
          </p:cNvPr>
          <p:cNvCxnSpPr>
            <a:cxnSpLocks/>
          </p:cNvCxnSpPr>
          <p:nvPr/>
        </p:nvCxnSpPr>
        <p:spPr>
          <a:xfrm>
            <a:off x="8470811" y="4713745"/>
            <a:ext cx="1008065" cy="25627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6BFCE861-7233-82D9-7A9E-BB5F72AB8C43}"/>
              </a:ext>
            </a:extLst>
          </p:cNvPr>
          <p:cNvCxnSpPr>
            <a:cxnSpLocks/>
          </p:cNvCxnSpPr>
          <p:nvPr/>
        </p:nvCxnSpPr>
        <p:spPr>
          <a:xfrm flipV="1">
            <a:off x="8470811" y="4299724"/>
            <a:ext cx="1008065" cy="41402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3ABE42CA-0080-3E22-FA39-0920B9A3B873}"/>
              </a:ext>
            </a:extLst>
          </p:cNvPr>
          <p:cNvCxnSpPr>
            <a:cxnSpLocks/>
          </p:cNvCxnSpPr>
          <p:nvPr/>
        </p:nvCxnSpPr>
        <p:spPr>
          <a:xfrm flipV="1">
            <a:off x="8555453" y="5606747"/>
            <a:ext cx="923423" cy="34228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135">
            <a:extLst>
              <a:ext uri="{FF2B5EF4-FFF2-40B4-BE49-F238E27FC236}">
                <a16:creationId xmlns:a16="http://schemas.microsoft.com/office/drawing/2014/main" id="{5FD23155-AE1A-D8FB-E050-DE6A7F65D90B}"/>
              </a:ext>
            </a:extLst>
          </p:cNvPr>
          <p:cNvSpPr txBox="1"/>
          <p:nvPr/>
        </p:nvSpPr>
        <p:spPr>
          <a:xfrm>
            <a:off x="9478882" y="4513048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DDEC626-F51A-FCAB-F157-28CE2611A5AA}"/>
              </a:ext>
            </a:extLst>
          </p:cNvPr>
          <p:cNvSpPr txBox="1"/>
          <p:nvPr/>
        </p:nvSpPr>
        <p:spPr>
          <a:xfrm>
            <a:off x="9478879" y="5153405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988DB0AC-D35C-CA4C-2C5A-B3139E0B4F74}"/>
              </a:ext>
            </a:extLst>
          </p:cNvPr>
          <p:cNvSpPr txBox="1"/>
          <p:nvPr/>
        </p:nvSpPr>
        <p:spPr>
          <a:xfrm>
            <a:off x="9478880" y="5967286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51E6FAA5-2AC9-BFA4-6BB2-EE206ACE5C30}"/>
              </a:ext>
            </a:extLst>
          </p:cNvPr>
          <p:cNvCxnSpPr/>
          <p:nvPr/>
        </p:nvCxnSpPr>
        <p:spPr>
          <a:xfrm>
            <a:off x="3380702" y="3986784"/>
            <a:ext cx="843530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2C3E00AA-1B11-AA87-7604-B241A6783BBA}"/>
              </a:ext>
            </a:extLst>
          </p:cNvPr>
          <p:cNvSpPr txBox="1"/>
          <p:nvPr/>
        </p:nvSpPr>
        <p:spPr>
          <a:xfrm>
            <a:off x="1115363" y="1786242"/>
            <a:ext cx="24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Intra-ordre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23883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B96F424B-C19E-F93F-D3B4-221AE172730B}"/>
              </a:ext>
            </a:extLst>
          </p:cNvPr>
          <p:cNvSpPr txBox="1"/>
          <p:nvPr/>
        </p:nvSpPr>
        <p:spPr>
          <a:xfrm>
            <a:off x="9426771" y="106143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C0FB3083-A2E6-735A-C037-C074DF38C8B4}"/>
              </a:ext>
            </a:extLst>
          </p:cNvPr>
          <p:cNvGrpSpPr>
            <a:grpSpLocks noChangeAspect="1"/>
          </p:cNvGrpSpPr>
          <p:nvPr/>
        </p:nvGrpSpPr>
        <p:grpSpPr>
          <a:xfrm>
            <a:off x="4454521" y="1373116"/>
            <a:ext cx="5998901" cy="2414955"/>
            <a:chOff x="4454521" y="1373116"/>
            <a:chExt cx="5998901" cy="2414955"/>
          </a:xfrm>
        </p:grpSpPr>
        <p:pic>
          <p:nvPicPr>
            <p:cNvPr id="58" name="Graphique 57" descr="Chien avec un remplissage uni">
              <a:extLst>
                <a:ext uri="{FF2B5EF4-FFF2-40B4-BE49-F238E27FC236}">
                  <a16:creationId xmlns:a16="http://schemas.microsoft.com/office/drawing/2014/main" id="{2D93CFFB-A7B3-CB63-1DBE-C2545ED6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1243" y="2228261"/>
              <a:ext cx="787431" cy="787431"/>
            </a:xfrm>
            <a:prstGeom prst="rect">
              <a:avLst/>
            </a:prstGeom>
          </p:spPr>
        </p:pic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3F2A5E67-05BC-723E-BE8E-67E897ADD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674" y="2010668"/>
              <a:ext cx="1011175" cy="611308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6369E302-F315-513C-C86E-DB27D950B4F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6638674" y="2621977"/>
              <a:ext cx="994839" cy="50150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Graphique 1" descr="Renard avec un remplissage uni">
              <a:extLst>
                <a:ext uri="{FF2B5EF4-FFF2-40B4-BE49-F238E27FC236}">
                  <a16:creationId xmlns:a16="http://schemas.microsoft.com/office/drawing/2014/main" id="{E3D3ED8E-6F60-5D05-580B-558320FE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6745" y="1494483"/>
              <a:ext cx="787431" cy="787431"/>
            </a:xfrm>
            <a:prstGeom prst="rect">
              <a:avLst/>
            </a:prstGeom>
          </p:spPr>
        </p:pic>
        <p:cxnSp>
          <p:nvCxnSpPr>
            <p:cNvPr id="15" name="Connecteur : en arc 14">
              <a:extLst>
                <a:ext uri="{FF2B5EF4-FFF2-40B4-BE49-F238E27FC236}">
                  <a16:creationId xmlns:a16="http://schemas.microsoft.com/office/drawing/2014/main" id="{B0C0316E-6654-9474-365E-F23D51B1E0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47474" y="2077901"/>
              <a:ext cx="12700" cy="1798606"/>
            </a:xfrm>
            <a:prstGeom prst="curvedConnector3">
              <a:avLst>
                <a:gd name="adj1" fmla="val 1920000"/>
              </a:avLst>
            </a:prstGeom>
            <a:ln w="762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Graphique 15" descr="Covid-19 avec un remplissage uni">
              <a:extLst>
                <a:ext uri="{FF2B5EF4-FFF2-40B4-BE49-F238E27FC236}">
                  <a16:creationId xmlns:a16="http://schemas.microsoft.com/office/drawing/2014/main" id="{A3A46CE9-CCDB-44E2-6AE4-5C05814E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03473" y="2882306"/>
              <a:ext cx="288000" cy="288000"/>
            </a:xfrm>
            <a:prstGeom prst="rect">
              <a:avLst/>
            </a:prstGeom>
          </p:spPr>
        </p:pic>
        <p:pic>
          <p:nvPicPr>
            <p:cNvPr id="79" name="Graphique 78" descr="Ours avec un remplissage uni">
              <a:extLst>
                <a:ext uri="{FF2B5EF4-FFF2-40B4-BE49-F238E27FC236}">
                  <a16:creationId xmlns:a16="http://schemas.microsoft.com/office/drawing/2014/main" id="{EAE78C31-649F-21D1-BB27-5C26B053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30418" y="2729282"/>
              <a:ext cx="788400" cy="788400"/>
            </a:xfrm>
            <a:prstGeom prst="rect">
              <a:avLst/>
            </a:prstGeom>
          </p:spPr>
        </p:pic>
        <p:pic>
          <p:nvPicPr>
            <p:cNvPr id="80" name="Graphique 79" descr="Covid-19 avec un remplissage uni">
              <a:extLst>
                <a:ext uri="{FF2B5EF4-FFF2-40B4-BE49-F238E27FC236}">
                  <a16:creationId xmlns:a16="http://schemas.microsoft.com/office/drawing/2014/main" id="{6198BE5C-A06F-1AEB-A3EE-0DB1D1F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626" y="2025788"/>
              <a:ext cx="288000" cy="288000"/>
            </a:xfrm>
            <a:prstGeom prst="rect">
              <a:avLst/>
            </a:prstGeom>
          </p:spPr>
        </p:pic>
        <p:pic>
          <p:nvPicPr>
            <p:cNvPr id="82" name="Graphique 81" descr="Covid-19 avec un remplissage uni">
              <a:extLst>
                <a:ext uri="{FF2B5EF4-FFF2-40B4-BE49-F238E27FC236}">
                  <a16:creationId xmlns:a16="http://schemas.microsoft.com/office/drawing/2014/main" id="{13E3A0B4-BAEA-8CAF-4B7D-4AC391E6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6460" y="1373116"/>
              <a:ext cx="288000" cy="288000"/>
            </a:xfrm>
            <a:prstGeom prst="rect">
              <a:avLst/>
            </a:prstGeom>
          </p:spPr>
        </p:pic>
        <p:pic>
          <p:nvPicPr>
            <p:cNvPr id="84" name="Graphique 83" descr="Covid-19 avec un remplissage uni">
              <a:extLst>
                <a:ext uri="{FF2B5EF4-FFF2-40B4-BE49-F238E27FC236}">
                  <a16:creationId xmlns:a16="http://schemas.microsoft.com/office/drawing/2014/main" id="{5D5F28DA-D61E-9858-0EB9-7FFA887B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6460" y="2574492"/>
              <a:ext cx="288000" cy="288000"/>
            </a:xfrm>
            <a:prstGeom prst="rect">
              <a:avLst/>
            </a:prstGeom>
          </p:spPr>
        </p:pic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1D1AEFD3-D530-DE68-E386-EBC5E646FBD6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8518818" y="3123482"/>
              <a:ext cx="923425" cy="441932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3BF7CF50-E159-AB2B-703C-5D64D3988E12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8434176" y="1888199"/>
              <a:ext cx="1008065" cy="25627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CD5EAF7A-C1EC-4C2A-472E-2F9C05CED0AE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8434176" y="1474178"/>
              <a:ext cx="1008065" cy="41402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CC8CAC44-88C6-74C2-877A-63DDD8C2438B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 flipV="1">
              <a:off x="8518818" y="2781201"/>
              <a:ext cx="923423" cy="34228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D130DA36-BFB7-1BA4-A647-3D7E9EDBFBFC}"/>
                </a:ext>
              </a:extLst>
            </p:cNvPr>
            <p:cNvSpPr txBox="1"/>
            <p:nvPr/>
          </p:nvSpPr>
          <p:spPr>
            <a:xfrm>
              <a:off x="9442247" y="1687502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574E5F3C-87C8-A38E-C3DA-B495A852FF29}"/>
                </a:ext>
              </a:extLst>
            </p:cNvPr>
            <p:cNvSpPr txBox="1"/>
            <p:nvPr/>
          </p:nvSpPr>
          <p:spPr>
            <a:xfrm>
              <a:off x="9442244" y="2327859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9DDEDA87-2471-083A-E589-81B20124BEB7}"/>
                </a:ext>
              </a:extLst>
            </p:cNvPr>
            <p:cNvSpPr txBox="1"/>
            <p:nvPr/>
          </p:nvSpPr>
          <p:spPr>
            <a:xfrm>
              <a:off x="9442245" y="3141740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</p:grpSp>
      <p:sp>
        <p:nvSpPr>
          <p:cNvPr id="135" name="ZoneTexte 134">
            <a:extLst>
              <a:ext uri="{FF2B5EF4-FFF2-40B4-BE49-F238E27FC236}">
                <a16:creationId xmlns:a16="http://schemas.microsoft.com/office/drawing/2014/main" id="{0B1566E8-5E24-AB2D-BE84-680715D68941}"/>
              </a:ext>
            </a:extLst>
          </p:cNvPr>
          <p:cNvSpPr txBox="1"/>
          <p:nvPr/>
        </p:nvSpPr>
        <p:spPr>
          <a:xfrm>
            <a:off x="9478879" y="382041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8EB51482-7011-F657-3E5D-B37F99D53FE2}"/>
              </a:ext>
            </a:extLst>
          </p:cNvPr>
          <p:cNvGrpSpPr/>
          <p:nvPr/>
        </p:nvGrpSpPr>
        <p:grpSpPr>
          <a:xfrm>
            <a:off x="4385719" y="4176133"/>
            <a:ext cx="6104338" cy="2437484"/>
            <a:chOff x="4385719" y="4176133"/>
            <a:chExt cx="6104338" cy="2437484"/>
          </a:xfrm>
        </p:grpSpPr>
        <p:pic>
          <p:nvPicPr>
            <p:cNvPr id="93" name="Graphique 92" descr="Chien avec un remplissage uni">
              <a:extLst>
                <a:ext uri="{FF2B5EF4-FFF2-40B4-BE49-F238E27FC236}">
                  <a16:creationId xmlns:a16="http://schemas.microsoft.com/office/drawing/2014/main" id="{27297AA7-C0C4-B6AA-16F8-473226AEE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5752" y="5022595"/>
              <a:ext cx="787431" cy="787431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19E5E7BC-FE8B-0690-72BA-93824779D5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3183" y="4805002"/>
              <a:ext cx="1011175" cy="611308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2F2D1174-F2F1-B7FC-7652-780BA540AAC0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6773183" y="5416311"/>
              <a:ext cx="994839" cy="50150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Graphique 96" descr="Renard avec un remplissage uni">
              <a:extLst>
                <a:ext uri="{FF2B5EF4-FFF2-40B4-BE49-F238E27FC236}">
                  <a16:creationId xmlns:a16="http://schemas.microsoft.com/office/drawing/2014/main" id="{531E012E-F2E4-17EF-4E35-0798FBAF7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1254" y="4288817"/>
              <a:ext cx="787431" cy="787431"/>
            </a:xfrm>
            <a:prstGeom prst="rect">
              <a:avLst/>
            </a:prstGeom>
          </p:spPr>
        </p:pic>
        <p:cxnSp>
          <p:nvCxnSpPr>
            <p:cNvPr id="98" name="Connecteur : en arc 97">
              <a:extLst>
                <a:ext uri="{FF2B5EF4-FFF2-40B4-BE49-F238E27FC236}">
                  <a16:creationId xmlns:a16="http://schemas.microsoft.com/office/drawing/2014/main" id="{BACFBC2B-FBB8-41F4-FF34-9B37E9E81A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81983" y="4872235"/>
              <a:ext cx="12700" cy="1798606"/>
            </a:xfrm>
            <a:prstGeom prst="curvedConnector3">
              <a:avLst>
                <a:gd name="adj1" fmla="val 1920000"/>
              </a:avLst>
            </a:prstGeom>
            <a:ln w="762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9" name="Graphique 98" descr="Covid-19 avec un remplissage uni">
              <a:extLst>
                <a:ext uri="{FF2B5EF4-FFF2-40B4-BE49-F238E27FC236}">
                  <a16:creationId xmlns:a16="http://schemas.microsoft.com/office/drawing/2014/main" id="{205F726C-A7E5-1064-FF1F-53DE53D29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7982" y="5676640"/>
              <a:ext cx="288000" cy="288000"/>
            </a:xfrm>
            <a:prstGeom prst="rect">
              <a:avLst/>
            </a:prstGeom>
          </p:spPr>
        </p:pic>
        <p:pic>
          <p:nvPicPr>
            <p:cNvPr id="100" name="Graphique 99" descr="Ours avec un remplissage uni">
              <a:extLst>
                <a:ext uri="{FF2B5EF4-FFF2-40B4-BE49-F238E27FC236}">
                  <a16:creationId xmlns:a16="http://schemas.microsoft.com/office/drawing/2014/main" id="{61205329-3590-1404-2151-68F75F679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64927" y="5523616"/>
              <a:ext cx="788400" cy="788400"/>
            </a:xfrm>
            <a:prstGeom prst="rect">
              <a:avLst/>
            </a:prstGeom>
          </p:spPr>
        </p:pic>
        <p:pic>
          <p:nvPicPr>
            <p:cNvPr id="101" name="Graphique 100" descr="Covid-19 avec un remplissage uni">
              <a:extLst>
                <a:ext uri="{FF2B5EF4-FFF2-40B4-BE49-F238E27FC236}">
                  <a16:creationId xmlns:a16="http://schemas.microsoft.com/office/drawing/2014/main" id="{43E29293-BE0E-90D9-7772-E72D7E79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5135" y="4820122"/>
              <a:ext cx="288000" cy="288000"/>
            </a:xfrm>
            <a:prstGeom prst="rect">
              <a:avLst/>
            </a:prstGeom>
          </p:spPr>
        </p:pic>
        <p:pic>
          <p:nvPicPr>
            <p:cNvPr id="102" name="Graphique 101" descr="Covid-19 avec un remplissage uni">
              <a:extLst>
                <a:ext uri="{FF2B5EF4-FFF2-40B4-BE49-F238E27FC236}">
                  <a16:creationId xmlns:a16="http://schemas.microsoft.com/office/drawing/2014/main" id="{6B024458-8E55-D950-09B8-D02EF5AA6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4806" y="4176722"/>
              <a:ext cx="288000" cy="288000"/>
            </a:xfrm>
            <a:prstGeom prst="rect">
              <a:avLst/>
            </a:prstGeom>
          </p:spPr>
        </p:pic>
        <p:pic>
          <p:nvPicPr>
            <p:cNvPr id="103" name="Graphique 102" descr="Covid-19 avec un remplissage uni">
              <a:extLst>
                <a:ext uri="{FF2B5EF4-FFF2-40B4-BE49-F238E27FC236}">
                  <a16:creationId xmlns:a16="http://schemas.microsoft.com/office/drawing/2014/main" id="{C8D3A9A2-FC54-8EEF-458B-0CDF9383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96543" y="5343617"/>
              <a:ext cx="288000" cy="288000"/>
            </a:xfrm>
            <a:prstGeom prst="rect">
              <a:avLst/>
            </a:prstGeom>
          </p:spPr>
        </p:pic>
        <p:pic>
          <p:nvPicPr>
            <p:cNvPr id="107" name="Graphique 106" descr="Microbe avec un remplissage uni">
              <a:extLst>
                <a:ext uri="{FF2B5EF4-FFF2-40B4-BE49-F238E27FC236}">
                  <a16:creationId xmlns:a16="http://schemas.microsoft.com/office/drawing/2014/main" id="{33C5828D-051E-B351-2E88-7655C9DC9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69537" y="4820122"/>
              <a:ext cx="288000" cy="288000"/>
            </a:xfrm>
            <a:prstGeom prst="rect">
              <a:avLst/>
            </a:prstGeom>
          </p:spPr>
        </p:pic>
        <p:pic>
          <p:nvPicPr>
            <p:cNvPr id="108" name="Graphique 107" descr="Microbe avec un remplissage uni">
              <a:extLst>
                <a:ext uri="{FF2B5EF4-FFF2-40B4-BE49-F238E27FC236}">
                  <a16:creationId xmlns:a16="http://schemas.microsoft.com/office/drawing/2014/main" id="{CA4D4541-D68A-6D46-FCD4-FF98144E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64927" y="4176133"/>
              <a:ext cx="288000" cy="288000"/>
            </a:xfrm>
            <a:prstGeom prst="rect">
              <a:avLst/>
            </a:prstGeom>
          </p:spPr>
        </p:pic>
        <p:pic>
          <p:nvPicPr>
            <p:cNvPr id="109" name="Graphique 108" descr="Microbe avec un remplissage uni">
              <a:extLst>
                <a:ext uri="{FF2B5EF4-FFF2-40B4-BE49-F238E27FC236}">
                  <a16:creationId xmlns:a16="http://schemas.microsoft.com/office/drawing/2014/main" id="{0F10B314-A501-B150-0DB0-E659C56A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21095" y="5334543"/>
              <a:ext cx="288000" cy="288000"/>
            </a:xfrm>
            <a:prstGeom prst="rect">
              <a:avLst/>
            </a:prstGeom>
          </p:spPr>
        </p:pic>
        <p:pic>
          <p:nvPicPr>
            <p:cNvPr id="110" name="Graphique 109" descr="Microbe avec un remplissage uni">
              <a:extLst>
                <a:ext uri="{FF2B5EF4-FFF2-40B4-BE49-F238E27FC236}">
                  <a16:creationId xmlns:a16="http://schemas.microsoft.com/office/drawing/2014/main" id="{ACD4E6E3-E9F0-79D3-8E68-CBEE4064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85719" y="4878595"/>
              <a:ext cx="288000" cy="288000"/>
            </a:xfrm>
            <a:prstGeom prst="rect">
              <a:avLst/>
            </a:prstGeom>
          </p:spPr>
        </p:pic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DC7CEDC8-64FA-EF3C-7A81-54EE4FD607FE}"/>
                </a:ext>
              </a:extLst>
            </p:cNvPr>
            <p:cNvCxnSpPr>
              <a:cxnSpLocks/>
            </p:cNvCxnSpPr>
            <p:nvPr/>
          </p:nvCxnSpPr>
          <p:spPr>
            <a:xfrm>
              <a:off x="8555453" y="5949028"/>
              <a:ext cx="923425" cy="441932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31">
              <a:extLst>
                <a:ext uri="{FF2B5EF4-FFF2-40B4-BE49-F238E27FC236}">
                  <a16:creationId xmlns:a16="http://schemas.microsoft.com/office/drawing/2014/main" id="{F89837F5-6A6B-60F4-1205-FCFD54751A74}"/>
                </a:ext>
              </a:extLst>
            </p:cNvPr>
            <p:cNvCxnSpPr>
              <a:cxnSpLocks/>
            </p:cNvCxnSpPr>
            <p:nvPr/>
          </p:nvCxnSpPr>
          <p:spPr>
            <a:xfrm>
              <a:off x="8470811" y="4713745"/>
              <a:ext cx="1008065" cy="256275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BFCE861-7233-82D9-7A9E-BB5F72AB8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0811" y="4299724"/>
              <a:ext cx="1008065" cy="41402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avec flèche 133">
              <a:extLst>
                <a:ext uri="{FF2B5EF4-FFF2-40B4-BE49-F238E27FC236}">
                  <a16:creationId xmlns:a16="http://schemas.microsoft.com/office/drawing/2014/main" id="{3ABE42CA-0080-3E22-FA39-0920B9A3B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5453" y="5606747"/>
              <a:ext cx="923423" cy="342281"/>
            </a:xfrm>
            <a:prstGeom prst="straightConnector1">
              <a:avLst/>
            </a:prstGeom>
            <a:ln w="76200">
              <a:solidFill>
                <a:srgbClr val="A4E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5FD23155-AE1A-D8FB-E050-DE6A7F65D90B}"/>
                </a:ext>
              </a:extLst>
            </p:cNvPr>
            <p:cNvSpPr txBox="1"/>
            <p:nvPr/>
          </p:nvSpPr>
          <p:spPr>
            <a:xfrm>
              <a:off x="9478882" y="4513048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ADDEC626-F51A-FCAB-F157-28CE2611A5AA}"/>
                </a:ext>
              </a:extLst>
            </p:cNvPr>
            <p:cNvSpPr txBox="1"/>
            <p:nvPr/>
          </p:nvSpPr>
          <p:spPr>
            <a:xfrm>
              <a:off x="9478879" y="5153405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  <p:sp>
          <p:nvSpPr>
            <p:cNvPr id="138" name="ZoneTexte 137">
              <a:extLst>
                <a:ext uri="{FF2B5EF4-FFF2-40B4-BE49-F238E27FC236}">
                  <a16:creationId xmlns:a16="http://schemas.microsoft.com/office/drawing/2014/main" id="{988DB0AC-D35C-CA4C-2C5A-B3139E0B4F74}"/>
                </a:ext>
              </a:extLst>
            </p:cNvPr>
            <p:cNvSpPr txBox="1"/>
            <p:nvPr/>
          </p:nvSpPr>
          <p:spPr>
            <a:xfrm>
              <a:off x="9478880" y="5967286"/>
              <a:ext cx="101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dirty="0"/>
                <a:t>…</a:t>
              </a:r>
              <a:endParaRPr lang="en-US" sz="3600" b="1" dirty="0"/>
            </a:p>
          </p:txBody>
        </p:sp>
      </p:grp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51E6FAA5-2AC9-BFA4-6BB2-EE206ACE5C30}"/>
              </a:ext>
            </a:extLst>
          </p:cNvPr>
          <p:cNvCxnSpPr/>
          <p:nvPr/>
        </p:nvCxnSpPr>
        <p:spPr>
          <a:xfrm>
            <a:off x="3380702" y="3986784"/>
            <a:ext cx="843530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que 3" descr="Écureuil contour">
            <a:extLst>
              <a:ext uri="{FF2B5EF4-FFF2-40B4-BE49-F238E27FC236}">
                <a16:creationId xmlns:a16="http://schemas.microsoft.com/office/drawing/2014/main" id="{DFC1261F-381A-5735-268A-C3662C4A2D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5719" y="4999379"/>
            <a:ext cx="788400" cy="788400"/>
          </a:xfrm>
          <a:prstGeom prst="rect">
            <a:avLst/>
          </a:prstGeom>
        </p:spPr>
      </p:pic>
      <p:pic>
        <p:nvPicPr>
          <p:cNvPr id="5" name="Graphique 4" descr="Écureuil contour">
            <a:extLst>
              <a:ext uri="{FF2B5EF4-FFF2-40B4-BE49-F238E27FC236}">
                <a16:creationId xmlns:a16="http://schemas.microsoft.com/office/drawing/2014/main" id="{438C85E9-2949-15B0-DD97-1A88661283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8743" y="2216548"/>
            <a:ext cx="788400" cy="788400"/>
          </a:xfrm>
          <a:prstGeom prst="rect">
            <a:avLst/>
          </a:prstGeom>
        </p:spPr>
      </p:pic>
      <p:pic>
        <p:nvPicPr>
          <p:cNvPr id="6" name="Graphique 5" descr="Écureuil contour">
            <a:extLst>
              <a:ext uri="{FF2B5EF4-FFF2-40B4-BE49-F238E27FC236}">
                <a16:creationId xmlns:a16="http://schemas.microsoft.com/office/drawing/2014/main" id="{7DD5C31E-E3F1-1745-650D-C3CC365F66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897" y="3393871"/>
            <a:ext cx="788400" cy="78840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29DFB9-4FB0-E7E5-D129-25702424714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319A555-94C7-765B-A75C-63EC4DCE87AA}"/>
              </a:ext>
            </a:extLst>
          </p:cNvPr>
          <p:cNvSpPr txBox="1"/>
          <p:nvPr/>
        </p:nvSpPr>
        <p:spPr>
          <a:xfrm>
            <a:off x="1115363" y="1786242"/>
            <a:ext cx="24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Extra-ordre</a:t>
            </a:r>
          </a:p>
        </p:txBody>
      </p:sp>
    </p:spTree>
    <p:extLst>
      <p:ext uri="{BB962C8B-B14F-4D97-AF65-F5344CB8AC3E}">
        <p14:creationId xmlns:p14="http://schemas.microsoft.com/office/powerpoint/2010/main" val="1986934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 descr="Chien avec un remplissage uni">
            <a:extLst>
              <a:ext uri="{FF2B5EF4-FFF2-40B4-BE49-F238E27FC236}">
                <a16:creationId xmlns:a16="http://schemas.microsoft.com/office/drawing/2014/main" id="{810E3705-E848-4346-251F-C657131E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538" y="3435919"/>
            <a:ext cx="787431" cy="787431"/>
          </a:xfrm>
          <a:prstGeom prst="rect">
            <a:avLst/>
          </a:prstGeom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6B39914-54B9-67B2-E65C-D6D297FF11EA}"/>
              </a:ext>
            </a:extLst>
          </p:cNvPr>
          <p:cNvCxnSpPr>
            <a:cxnSpLocks/>
          </p:cNvCxnSpPr>
          <p:nvPr/>
        </p:nvCxnSpPr>
        <p:spPr>
          <a:xfrm rot="5400000">
            <a:off x="1620951" y="3324047"/>
            <a:ext cx="12700" cy="1798606"/>
          </a:xfrm>
          <a:prstGeom prst="curvedConnector3">
            <a:avLst>
              <a:gd name="adj1" fmla="val 1920000"/>
            </a:avLst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que 13" descr="Covid-19 avec un remplissage uni">
            <a:extLst>
              <a:ext uri="{FF2B5EF4-FFF2-40B4-BE49-F238E27FC236}">
                <a16:creationId xmlns:a16="http://schemas.microsoft.com/office/drawing/2014/main" id="{E9AECA27-2B16-9CF3-7255-2363B0121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6950" y="4128452"/>
            <a:ext cx="288000" cy="288000"/>
          </a:xfrm>
          <a:prstGeom prst="rect">
            <a:avLst/>
          </a:prstGeom>
        </p:spPr>
      </p:pic>
      <p:pic>
        <p:nvPicPr>
          <p:cNvPr id="18" name="Graphique 17" descr="Covid-19 avec un remplissage uni">
            <a:extLst>
              <a:ext uri="{FF2B5EF4-FFF2-40B4-BE49-F238E27FC236}">
                <a16:creationId xmlns:a16="http://schemas.microsoft.com/office/drawing/2014/main" id="{00E6875F-715A-714E-3F63-2B48D1B0D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604" y="3295083"/>
            <a:ext cx="288000" cy="288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1F9D1-098E-487A-B658-E76B98287169}"/>
              </a:ext>
            </a:extLst>
          </p:cNvPr>
          <p:cNvSpPr txBox="1"/>
          <p:nvPr/>
        </p:nvSpPr>
        <p:spPr>
          <a:xfrm>
            <a:off x="1430967" y="4601635"/>
            <a:ext cx="788400" cy="36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B96F424B-C19E-F93F-D3B4-221AE172730B}"/>
              </a:ext>
            </a:extLst>
          </p:cNvPr>
          <p:cNvSpPr txBox="1"/>
          <p:nvPr/>
        </p:nvSpPr>
        <p:spPr>
          <a:xfrm>
            <a:off x="9426771" y="106143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pic>
        <p:nvPicPr>
          <p:cNvPr id="58" name="Graphique 57" descr="Chien avec un remplissage uni">
            <a:extLst>
              <a:ext uri="{FF2B5EF4-FFF2-40B4-BE49-F238E27FC236}">
                <a16:creationId xmlns:a16="http://schemas.microsoft.com/office/drawing/2014/main" id="{2D93CFFB-A7B3-CB63-1DBE-C2545ED68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1243" y="2228261"/>
            <a:ext cx="787431" cy="787431"/>
          </a:xfrm>
          <a:prstGeom prst="rect">
            <a:avLst/>
          </a:prstGeom>
        </p:spPr>
      </p:pic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2A5E67-05BC-723E-BE8E-67E897ADD9D8}"/>
              </a:ext>
            </a:extLst>
          </p:cNvPr>
          <p:cNvCxnSpPr>
            <a:cxnSpLocks/>
          </p:cNvCxnSpPr>
          <p:nvPr/>
        </p:nvCxnSpPr>
        <p:spPr>
          <a:xfrm flipV="1">
            <a:off x="6638674" y="2010668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369E302-F315-513C-C86E-DB27D950B4F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638674" y="2621977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B0C0316E-6654-9474-365E-F23D51B1E0CC}"/>
              </a:ext>
            </a:extLst>
          </p:cNvPr>
          <p:cNvCxnSpPr>
            <a:cxnSpLocks/>
          </p:cNvCxnSpPr>
          <p:nvPr/>
        </p:nvCxnSpPr>
        <p:spPr>
          <a:xfrm rot="5400000">
            <a:off x="5347474" y="2077901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que 15" descr="Covid-19 avec un remplissage uni">
            <a:extLst>
              <a:ext uri="{FF2B5EF4-FFF2-40B4-BE49-F238E27FC236}">
                <a16:creationId xmlns:a16="http://schemas.microsoft.com/office/drawing/2014/main" id="{A3A46CE9-CCDB-44E2-6AE4-5C05814EA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3473" y="2882306"/>
            <a:ext cx="288000" cy="288000"/>
          </a:xfrm>
          <a:prstGeom prst="rect">
            <a:avLst/>
          </a:prstGeom>
        </p:spPr>
      </p:pic>
      <p:pic>
        <p:nvPicPr>
          <p:cNvPr id="80" name="Graphique 79" descr="Covid-19 avec un remplissage uni">
            <a:extLst>
              <a:ext uri="{FF2B5EF4-FFF2-40B4-BE49-F238E27FC236}">
                <a16:creationId xmlns:a16="http://schemas.microsoft.com/office/drawing/2014/main" id="{6198BE5C-A06F-1AEB-A3EE-0DB1D1F32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626" y="2025788"/>
            <a:ext cx="288000" cy="288000"/>
          </a:xfrm>
          <a:prstGeom prst="rect">
            <a:avLst/>
          </a:prstGeom>
        </p:spPr>
      </p:pic>
      <p:pic>
        <p:nvPicPr>
          <p:cNvPr id="82" name="Graphique 81" descr="Covid-19 avec un remplissage uni">
            <a:extLst>
              <a:ext uri="{FF2B5EF4-FFF2-40B4-BE49-F238E27FC236}">
                <a16:creationId xmlns:a16="http://schemas.microsoft.com/office/drawing/2014/main" id="{13E3A0B4-BAEA-8CAF-4B7D-4AC391E60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6460" y="1373116"/>
            <a:ext cx="288000" cy="288000"/>
          </a:xfrm>
          <a:prstGeom prst="rect">
            <a:avLst/>
          </a:prstGeom>
        </p:spPr>
      </p:pic>
      <p:pic>
        <p:nvPicPr>
          <p:cNvPr id="84" name="Graphique 83" descr="Covid-19 avec un remplissage uni">
            <a:extLst>
              <a:ext uri="{FF2B5EF4-FFF2-40B4-BE49-F238E27FC236}">
                <a16:creationId xmlns:a16="http://schemas.microsoft.com/office/drawing/2014/main" id="{5D5F28DA-D61E-9858-0EB9-7FFA887BB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6460" y="2574492"/>
            <a:ext cx="288000" cy="288000"/>
          </a:xfrm>
          <a:prstGeom prst="rect">
            <a:avLst/>
          </a:prstGeom>
        </p:spPr>
      </p:pic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D1AEFD3-D530-DE68-E386-EBC5E646FBD6}"/>
              </a:ext>
            </a:extLst>
          </p:cNvPr>
          <p:cNvCxnSpPr>
            <a:cxnSpLocks/>
          </p:cNvCxnSpPr>
          <p:nvPr/>
        </p:nvCxnSpPr>
        <p:spPr>
          <a:xfrm>
            <a:off x="8518818" y="3123482"/>
            <a:ext cx="923425" cy="441932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BF7CF50-E159-AB2B-703C-5D64D3988E12}"/>
              </a:ext>
            </a:extLst>
          </p:cNvPr>
          <p:cNvCxnSpPr>
            <a:cxnSpLocks/>
          </p:cNvCxnSpPr>
          <p:nvPr/>
        </p:nvCxnSpPr>
        <p:spPr>
          <a:xfrm>
            <a:off x="8434176" y="1888199"/>
            <a:ext cx="1008065" cy="25627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CD5EAF7A-C1EC-4C2A-472E-2F9C05CED0AE}"/>
              </a:ext>
            </a:extLst>
          </p:cNvPr>
          <p:cNvCxnSpPr>
            <a:cxnSpLocks/>
          </p:cNvCxnSpPr>
          <p:nvPr/>
        </p:nvCxnSpPr>
        <p:spPr>
          <a:xfrm flipV="1">
            <a:off x="8434176" y="1474178"/>
            <a:ext cx="1008065" cy="41402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C8CAC44-88C6-74C2-877A-63DDD8C2438B}"/>
              </a:ext>
            </a:extLst>
          </p:cNvPr>
          <p:cNvCxnSpPr>
            <a:cxnSpLocks/>
          </p:cNvCxnSpPr>
          <p:nvPr/>
        </p:nvCxnSpPr>
        <p:spPr>
          <a:xfrm flipV="1">
            <a:off x="8518818" y="2781201"/>
            <a:ext cx="923423" cy="34228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D130DA36-BFB7-1BA4-A647-3D7E9EDBFBFC}"/>
              </a:ext>
            </a:extLst>
          </p:cNvPr>
          <p:cNvSpPr txBox="1"/>
          <p:nvPr/>
        </p:nvSpPr>
        <p:spPr>
          <a:xfrm>
            <a:off x="9442247" y="1687502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574E5F3C-87C8-A38E-C3DA-B495A852FF29}"/>
              </a:ext>
            </a:extLst>
          </p:cNvPr>
          <p:cNvSpPr txBox="1"/>
          <p:nvPr/>
        </p:nvSpPr>
        <p:spPr>
          <a:xfrm>
            <a:off x="9442244" y="2327859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9DDEDA87-2471-083A-E589-81B20124BEB7}"/>
              </a:ext>
            </a:extLst>
          </p:cNvPr>
          <p:cNvSpPr txBox="1"/>
          <p:nvPr/>
        </p:nvSpPr>
        <p:spPr>
          <a:xfrm>
            <a:off x="9442245" y="3141740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0B1566E8-5E24-AB2D-BE84-680715D68941}"/>
              </a:ext>
            </a:extLst>
          </p:cNvPr>
          <p:cNvSpPr txBox="1"/>
          <p:nvPr/>
        </p:nvSpPr>
        <p:spPr>
          <a:xfrm>
            <a:off x="9478879" y="3820414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pic>
        <p:nvPicPr>
          <p:cNvPr id="93" name="Graphique 92" descr="Chien avec un remplissage uni">
            <a:extLst>
              <a:ext uri="{FF2B5EF4-FFF2-40B4-BE49-F238E27FC236}">
                <a16:creationId xmlns:a16="http://schemas.microsoft.com/office/drawing/2014/main" id="{27297AA7-C0C4-B6AA-16F8-473226AEE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752" y="5022595"/>
            <a:ext cx="787431" cy="787431"/>
          </a:xfrm>
          <a:prstGeom prst="rect">
            <a:avLst/>
          </a:prstGeom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19E5E7BC-FE8B-0690-72BA-93824779D587}"/>
              </a:ext>
            </a:extLst>
          </p:cNvPr>
          <p:cNvCxnSpPr>
            <a:cxnSpLocks/>
          </p:cNvCxnSpPr>
          <p:nvPr/>
        </p:nvCxnSpPr>
        <p:spPr>
          <a:xfrm flipV="1">
            <a:off x="6773183" y="4805002"/>
            <a:ext cx="1011175" cy="611308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F2D1174-F2F1-B7FC-7652-780BA540AAC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6773183" y="5416311"/>
            <a:ext cx="994839" cy="50150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 : en arc 97">
            <a:extLst>
              <a:ext uri="{FF2B5EF4-FFF2-40B4-BE49-F238E27FC236}">
                <a16:creationId xmlns:a16="http://schemas.microsoft.com/office/drawing/2014/main" id="{BACFBC2B-FBB8-41F4-FF34-9B37E9E81A6E}"/>
              </a:ext>
            </a:extLst>
          </p:cNvPr>
          <p:cNvCxnSpPr>
            <a:cxnSpLocks/>
          </p:cNvCxnSpPr>
          <p:nvPr/>
        </p:nvCxnSpPr>
        <p:spPr>
          <a:xfrm rot="5400000">
            <a:off x="5481983" y="4872235"/>
            <a:ext cx="12700" cy="1798606"/>
          </a:xfrm>
          <a:prstGeom prst="curvedConnector3">
            <a:avLst>
              <a:gd name="adj1" fmla="val 1920000"/>
            </a:avLst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Graphique 98" descr="Covid-19 avec un remplissage uni">
            <a:extLst>
              <a:ext uri="{FF2B5EF4-FFF2-40B4-BE49-F238E27FC236}">
                <a16:creationId xmlns:a16="http://schemas.microsoft.com/office/drawing/2014/main" id="{205F726C-A7E5-1064-FF1F-53DE53D29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7982" y="5676640"/>
            <a:ext cx="288000" cy="288000"/>
          </a:xfrm>
          <a:prstGeom prst="rect">
            <a:avLst/>
          </a:prstGeom>
        </p:spPr>
      </p:pic>
      <p:pic>
        <p:nvPicPr>
          <p:cNvPr id="101" name="Graphique 100" descr="Covid-19 avec un remplissage uni">
            <a:extLst>
              <a:ext uri="{FF2B5EF4-FFF2-40B4-BE49-F238E27FC236}">
                <a16:creationId xmlns:a16="http://schemas.microsoft.com/office/drawing/2014/main" id="{43E29293-BE0E-90D9-7772-E72D7E79C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135" y="4820122"/>
            <a:ext cx="288000" cy="288000"/>
          </a:xfrm>
          <a:prstGeom prst="rect">
            <a:avLst/>
          </a:prstGeom>
        </p:spPr>
      </p:pic>
      <p:pic>
        <p:nvPicPr>
          <p:cNvPr id="102" name="Graphique 101" descr="Covid-19 avec un remplissage uni">
            <a:extLst>
              <a:ext uri="{FF2B5EF4-FFF2-40B4-BE49-F238E27FC236}">
                <a16:creationId xmlns:a16="http://schemas.microsoft.com/office/drawing/2014/main" id="{6B024458-8E55-D950-09B8-D02EF5AA6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4806" y="4176722"/>
            <a:ext cx="288000" cy="288000"/>
          </a:xfrm>
          <a:prstGeom prst="rect">
            <a:avLst/>
          </a:prstGeom>
        </p:spPr>
      </p:pic>
      <p:pic>
        <p:nvPicPr>
          <p:cNvPr id="103" name="Graphique 102" descr="Covid-19 avec un remplissage uni">
            <a:extLst>
              <a:ext uri="{FF2B5EF4-FFF2-40B4-BE49-F238E27FC236}">
                <a16:creationId xmlns:a16="http://schemas.microsoft.com/office/drawing/2014/main" id="{C8D3A9A2-FC54-8EEF-458B-0CDF93837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543" y="5343617"/>
            <a:ext cx="288000" cy="288000"/>
          </a:xfrm>
          <a:prstGeom prst="rect">
            <a:avLst/>
          </a:prstGeom>
        </p:spPr>
      </p:pic>
      <p:pic>
        <p:nvPicPr>
          <p:cNvPr id="107" name="Graphique 106" descr="Microbe avec un remplissage uni">
            <a:extLst>
              <a:ext uri="{FF2B5EF4-FFF2-40B4-BE49-F238E27FC236}">
                <a16:creationId xmlns:a16="http://schemas.microsoft.com/office/drawing/2014/main" id="{33C5828D-051E-B351-2E88-7655C9DC9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9537" y="4820122"/>
            <a:ext cx="288000" cy="288000"/>
          </a:xfrm>
          <a:prstGeom prst="rect">
            <a:avLst/>
          </a:prstGeom>
        </p:spPr>
      </p:pic>
      <p:pic>
        <p:nvPicPr>
          <p:cNvPr id="108" name="Graphique 107" descr="Microbe avec un remplissage uni">
            <a:extLst>
              <a:ext uri="{FF2B5EF4-FFF2-40B4-BE49-F238E27FC236}">
                <a16:creationId xmlns:a16="http://schemas.microsoft.com/office/drawing/2014/main" id="{CA4D4541-D68A-6D46-FCD4-FF98144E4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4927" y="4176133"/>
            <a:ext cx="288000" cy="288000"/>
          </a:xfrm>
          <a:prstGeom prst="rect">
            <a:avLst/>
          </a:prstGeom>
        </p:spPr>
      </p:pic>
      <p:pic>
        <p:nvPicPr>
          <p:cNvPr id="109" name="Graphique 108" descr="Microbe avec un remplissage uni">
            <a:extLst>
              <a:ext uri="{FF2B5EF4-FFF2-40B4-BE49-F238E27FC236}">
                <a16:creationId xmlns:a16="http://schemas.microsoft.com/office/drawing/2014/main" id="{0F10B314-A501-B150-0DB0-E659C56AF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1095" y="5334543"/>
            <a:ext cx="288000" cy="288000"/>
          </a:xfrm>
          <a:prstGeom prst="rect">
            <a:avLst/>
          </a:prstGeom>
        </p:spPr>
      </p:pic>
      <p:pic>
        <p:nvPicPr>
          <p:cNvPr id="110" name="Graphique 109" descr="Microbe avec un remplissage uni">
            <a:extLst>
              <a:ext uri="{FF2B5EF4-FFF2-40B4-BE49-F238E27FC236}">
                <a16:creationId xmlns:a16="http://schemas.microsoft.com/office/drawing/2014/main" id="{ACD4E6E3-E9F0-79D3-8E68-CBEE40648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5719" y="4878595"/>
            <a:ext cx="288000" cy="288000"/>
          </a:xfrm>
          <a:prstGeom prst="rect">
            <a:avLst/>
          </a:prstGeom>
        </p:spPr>
      </p:pic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DC7CEDC8-64FA-EF3C-7A81-54EE4FD607FE}"/>
              </a:ext>
            </a:extLst>
          </p:cNvPr>
          <p:cNvCxnSpPr>
            <a:cxnSpLocks/>
          </p:cNvCxnSpPr>
          <p:nvPr/>
        </p:nvCxnSpPr>
        <p:spPr>
          <a:xfrm>
            <a:off x="8555453" y="5949028"/>
            <a:ext cx="923425" cy="441932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>
            <a:extLst>
              <a:ext uri="{FF2B5EF4-FFF2-40B4-BE49-F238E27FC236}">
                <a16:creationId xmlns:a16="http://schemas.microsoft.com/office/drawing/2014/main" id="{F89837F5-6A6B-60F4-1205-FCFD54751A74}"/>
              </a:ext>
            </a:extLst>
          </p:cNvPr>
          <p:cNvCxnSpPr>
            <a:cxnSpLocks/>
          </p:cNvCxnSpPr>
          <p:nvPr/>
        </p:nvCxnSpPr>
        <p:spPr>
          <a:xfrm>
            <a:off x="8470811" y="4713745"/>
            <a:ext cx="1008065" cy="256275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6BFCE861-7233-82D9-7A9E-BB5F72AB8C43}"/>
              </a:ext>
            </a:extLst>
          </p:cNvPr>
          <p:cNvCxnSpPr>
            <a:cxnSpLocks/>
          </p:cNvCxnSpPr>
          <p:nvPr/>
        </p:nvCxnSpPr>
        <p:spPr>
          <a:xfrm flipV="1">
            <a:off x="8470811" y="4299724"/>
            <a:ext cx="1008065" cy="41402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3ABE42CA-0080-3E22-FA39-0920B9A3B873}"/>
              </a:ext>
            </a:extLst>
          </p:cNvPr>
          <p:cNvCxnSpPr>
            <a:cxnSpLocks/>
          </p:cNvCxnSpPr>
          <p:nvPr/>
        </p:nvCxnSpPr>
        <p:spPr>
          <a:xfrm flipV="1">
            <a:off x="8555453" y="5606747"/>
            <a:ext cx="923423" cy="342281"/>
          </a:xfrm>
          <a:prstGeom prst="straightConnector1">
            <a:avLst/>
          </a:prstGeom>
          <a:ln w="76200">
            <a:solidFill>
              <a:srgbClr val="A4E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135">
            <a:extLst>
              <a:ext uri="{FF2B5EF4-FFF2-40B4-BE49-F238E27FC236}">
                <a16:creationId xmlns:a16="http://schemas.microsoft.com/office/drawing/2014/main" id="{5FD23155-AE1A-D8FB-E050-DE6A7F65D90B}"/>
              </a:ext>
            </a:extLst>
          </p:cNvPr>
          <p:cNvSpPr txBox="1"/>
          <p:nvPr/>
        </p:nvSpPr>
        <p:spPr>
          <a:xfrm>
            <a:off x="9478882" y="4513048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DDEC626-F51A-FCAB-F157-28CE2611A5AA}"/>
              </a:ext>
            </a:extLst>
          </p:cNvPr>
          <p:cNvSpPr txBox="1"/>
          <p:nvPr/>
        </p:nvSpPr>
        <p:spPr>
          <a:xfrm>
            <a:off x="9478879" y="5153405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988DB0AC-D35C-CA4C-2C5A-B3139E0B4F74}"/>
              </a:ext>
            </a:extLst>
          </p:cNvPr>
          <p:cNvSpPr txBox="1"/>
          <p:nvPr/>
        </p:nvSpPr>
        <p:spPr>
          <a:xfrm>
            <a:off x="9478880" y="5967286"/>
            <a:ext cx="101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  <a:endParaRPr lang="en-US" sz="3600" b="1" dirty="0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51E6FAA5-2AC9-BFA4-6BB2-EE206ACE5C30}"/>
              </a:ext>
            </a:extLst>
          </p:cNvPr>
          <p:cNvCxnSpPr/>
          <p:nvPr/>
        </p:nvCxnSpPr>
        <p:spPr>
          <a:xfrm>
            <a:off x="3380702" y="3986784"/>
            <a:ext cx="843530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que 3" descr="Écureuil contour">
            <a:extLst>
              <a:ext uri="{FF2B5EF4-FFF2-40B4-BE49-F238E27FC236}">
                <a16:creationId xmlns:a16="http://schemas.microsoft.com/office/drawing/2014/main" id="{DFC1261F-381A-5735-268A-C3662C4A2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5719" y="4999379"/>
            <a:ext cx="788400" cy="788400"/>
          </a:xfrm>
          <a:prstGeom prst="rect">
            <a:avLst/>
          </a:prstGeom>
        </p:spPr>
      </p:pic>
      <p:pic>
        <p:nvPicPr>
          <p:cNvPr id="5" name="Graphique 4" descr="Écureuil contour">
            <a:extLst>
              <a:ext uri="{FF2B5EF4-FFF2-40B4-BE49-F238E27FC236}">
                <a16:creationId xmlns:a16="http://schemas.microsoft.com/office/drawing/2014/main" id="{438C85E9-2949-15B0-DD97-1A8866128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8743" y="2216548"/>
            <a:ext cx="788400" cy="788400"/>
          </a:xfrm>
          <a:prstGeom prst="rect">
            <a:avLst/>
          </a:prstGeom>
        </p:spPr>
      </p:pic>
      <p:pic>
        <p:nvPicPr>
          <p:cNvPr id="6" name="Graphique 5" descr="Écureuil contour">
            <a:extLst>
              <a:ext uri="{FF2B5EF4-FFF2-40B4-BE49-F238E27FC236}">
                <a16:creationId xmlns:a16="http://schemas.microsoft.com/office/drawing/2014/main" id="{7DD5C31E-E3F1-1745-650D-C3CC365F66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897" y="3393871"/>
            <a:ext cx="788400" cy="788400"/>
          </a:xfrm>
          <a:prstGeom prst="rect">
            <a:avLst/>
          </a:prstGeom>
        </p:spPr>
      </p:pic>
      <p:pic>
        <p:nvPicPr>
          <p:cNvPr id="8" name="Graphique 7" descr="Lapin contour">
            <a:extLst>
              <a:ext uri="{FF2B5EF4-FFF2-40B4-BE49-F238E27FC236}">
                <a16:creationId xmlns:a16="http://schemas.microsoft.com/office/drawing/2014/main" id="{132F9284-CF36-45C9-993A-0393464E32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47813" y="1497917"/>
            <a:ext cx="788400" cy="788400"/>
          </a:xfrm>
          <a:prstGeom prst="rect">
            <a:avLst/>
          </a:prstGeom>
        </p:spPr>
      </p:pic>
      <p:pic>
        <p:nvPicPr>
          <p:cNvPr id="10" name="Graphique 9" descr="Castor contour">
            <a:extLst>
              <a:ext uri="{FF2B5EF4-FFF2-40B4-BE49-F238E27FC236}">
                <a16:creationId xmlns:a16="http://schemas.microsoft.com/office/drawing/2014/main" id="{06167652-8CA6-CFF3-7293-C3D38E929E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8354" y="2761938"/>
            <a:ext cx="788400" cy="788400"/>
          </a:xfrm>
          <a:prstGeom prst="rect">
            <a:avLst/>
          </a:prstGeom>
        </p:spPr>
      </p:pic>
      <p:pic>
        <p:nvPicPr>
          <p:cNvPr id="11" name="Graphique 10" descr="Lapin contour">
            <a:extLst>
              <a:ext uri="{FF2B5EF4-FFF2-40B4-BE49-F238E27FC236}">
                <a16:creationId xmlns:a16="http://schemas.microsoft.com/office/drawing/2014/main" id="{63545C45-761A-213D-F28A-87FCCCCD6F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9877" y="4332871"/>
            <a:ext cx="788400" cy="788400"/>
          </a:xfrm>
          <a:prstGeom prst="rect">
            <a:avLst/>
          </a:prstGeom>
        </p:spPr>
      </p:pic>
      <p:pic>
        <p:nvPicPr>
          <p:cNvPr id="13" name="Graphique 12" descr="Castor contour">
            <a:extLst>
              <a:ext uri="{FF2B5EF4-FFF2-40B4-BE49-F238E27FC236}">
                <a16:creationId xmlns:a16="http://schemas.microsoft.com/office/drawing/2014/main" id="{E4B3E98D-F960-3F3F-8C94-7066553062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0418" y="5596892"/>
            <a:ext cx="788400" cy="788400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34DBC10B-04A5-D69E-74A8-FE2E3C8441A9}"/>
              </a:ext>
            </a:extLst>
          </p:cNvPr>
          <p:cNvSpPr txBox="1">
            <a:spLocks/>
          </p:cNvSpPr>
          <p:nvPr/>
        </p:nvSpPr>
        <p:spPr>
          <a:xfrm>
            <a:off x="1" y="183413"/>
            <a:ext cx="12192000" cy="1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Utilisation de la structure globale</a:t>
            </a:r>
            <a:endParaRPr lang="fr-FR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052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3AFDB60-A392-4633-88CE-564401C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6342"/>
            <a:ext cx="4776537" cy="510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Importance des associations</a:t>
            </a:r>
          </a:p>
          <a:p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H1 accepté pour associations très influente dans le méta réseau observé mais rejeté pour les associations peu influentes</a:t>
            </a: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8472216-C17A-ED49-24B4-3194ACF76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7" y="1642393"/>
            <a:ext cx="5703769" cy="4387515"/>
          </a:xfrm>
          <a:prstGeom prst="rect">
            <a:avLst/>
          </a:prstGeom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FD45D9F-A7F4-6B4F-4CD2-D550D48CE32D}"/>
              </a:ext>
            </a:extLst>
          </p:cNvPr>
          <p:cNvSpPr/>
          <p:nvPr/>
        </p:nvSpPr>
        <p:spPr>
          <a:xfrm rot="2097773" flipH="1" flipV="1">
            <a:off x="7013545" y="1925830"/>
            <a:ext cx="1110994" cy="35219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C927B-A030-09DA-815B-8300B5FE7019}"/>
              </a:ext>
            </a:extLst>
          </p:cNvPr>
          <p:cNvSpPr/>
          <p:nvPr/>
        </p:nvSpPr>
        <p:spPr>
          <a:xfrm>
            <a:off x="8039100" y="1974850"/>
            <a:ext cx="3584206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4C582-97F3-9671-B82C-73330CFAA6EF}"/>
              </a:ext>
            </a:extLst>
          </p:cNvPr>
          <p:cNvSpPr/>
          <p:nvPr/>
        </p:nvSpPr>
        <p:spPr>
          <a:xfrm>
            <a:off x="9982200" y="1642393"/>
            <a:ext cx="1530350" cy="21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56542A-E1BA-6D57-0A4E-ED313647B6EC}"/>
              </a:ext>
            </a:extLst>
          </p:cNvPr>
          <p:cNvSpPr txBox="1"/>
          <p:nvPr/>
        </p:nvSpPr>
        <p:spPr>
          <a:xfrm>
            <a:off x="1181944" y="1038222"/>
            <a:ext cx="94751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H1 – Associations  de plus </a:t>
            </a:r>
            <a:r>
              <a:rPr lang="en-US" sz="2800" b="0" i="0" dirty="0" err="1">
                <a:effectLst/>
              </a:rPr>
              <a:t>faible</a:t>
            </a:r>
            <a:r>
              <a:rPr lang="en-US" sz="2800" b="0" i="0" dirty="0">
                <a:effectLst/>
              </a:rPr>
              <a:t> influence dans le reseaux </a:t>
            </a:r>
            <a:r>
              <a:rPr lang="en-US" sz="2800" b="0" i="0" dirty="0" err="1">
                <a:effectLst/>
              </a:rPr>
              <a:t>prédit</a:t>
            </a:r>
            <a:endParaRPr lang="fr-FR" sz="28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F537A50-6F50-B29B-E922-20482F4F486A}"/>
              </a:ext>
            </a:extLst>
          </p:cNvPr>
          <p:cNvSpPr txBox="1">
            <a:spLocks/>
          </p:cNvSpPr>
          <p:nvPr/>
        </p:nvSpPr>
        <p:spPr>
          <a:xfrm>
            <a:off x="490286" y="58034"/>
            <a:ext cx="10515600" cy="77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  <a:endParaRPr lang="fr-FR" sz="1400" u="sng" dirty="0"/>
          </a:p>
        </p:txBody>
      </p:sp>
    </p:spTree>
    <p:extLst>
      <p:ext uri="{BB962C8B-B14F-4D97-AF65-F5344CB8AC3E}">
        <p14:creationId xmlns:p14="http://schemas.microsoft.com/office/powerpoint/2010/main" val="1432423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tworks">
            <a:hlinkClick r:id="" action="ppaction://media"/>
            <a:extLst>
              <a:ext uri="{FF2B5EF4-FFF2-40B4-BE49-F238E27FC236}">
                <a16:creationId xmlns:a16="http://schemas.microsoft.com/office/drawing/2014/main" id="{E8E3B3A6-0611-15B7-B0D9-D56F2CCB6F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913" y="463481"/>
            <a:ext cx="11368037" cy="63945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E93664-64F5-7E35-ADAC-CCB6737EBBA2}"/>
              </a:ext>
            </a:extLst>
          </p:cNvPr>
          <p:cNvSpPr txBox="1"/>
          <p:nvPr/>
        </p:nvSpPr>
        <p:spPr>
          <a:xfrm>
            <a:off x="991401" y="5502531"/>
            <a:ext cx="213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u="sng" dirty="0" err="1"/>
              <a:t>Overall</a:t>
            </a:r>
            <a:r>
              <a:rPr lang="fr-FR" sz="2200" u="sng" dirty="0"/>
              <a:t> </a:t>
            </a:r>
            <a:r>
              <a:rPr lang="fr-FR" sz="2200" u="sng" dirty="0" err="1"/>
              <a:t>Communicability</a:t>
            </a:r>
            <a:endParaRPr lang="fr-FR" sz="2200" u="sng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104947-515A-FC29-2EF0-3D22A88C387B}"/>
              </a:ext>
            </a:extLst>
          </p:cNvPr>
          <p:cNvSpPr txBox="1"/>
          <p:nvPr/>
        </p:nvSpPr>
        <p:spPr>
          <a:xfrm>
            <a:off x="3351621" y="5471754"/>
            <a:ext cx="2203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u="sng" dirty="0"/>
              <a:t>Paires </a:t>
            </a:r>
            <a:r>
              <a:rPr lang="fr-FR" sz="2200" b="1" u="sng" dirty="0" err="1"/>
              <a:t>Communicability</a:t>
            </a:r>
            <a:endParaRPr lang="fr-FR" sz="2200" b="1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108396-39C3-C54D-6D16-8A50F70E23C5}"/>
              </a:ext>
            </a:extLst>
          </p:cNvPr>
          <p:cNvSpPr txBox="1"/>
          <p:nvPr/>
        </p:nvSpPr>
        <p:spPr>
          <a:xfrm>
            <a:off x="8271628" y="5552460"/>
            <a:ext cx="1976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u="sng" dirty="0"/>
              <a:t>Importance of </a:t>
            </a:r>
            <a:r>
              <a:rPr lang="fr-FR" sz="2200" b="1" u="sng" dirty="0" err="1"/>
              <a:t>link</a:t>
            </a:r>
            <a:endParaRPr lang="fr-FR" sz="2200" b="1" u="sng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3051EB-0B96-8EEE-7BC2-A2F59D6DC40D}"/>
              </a:ext>
            </a:extLst>
          </p:cNvPr>
          <p:cNvSpPr txBox="1"/>
          <p:nvPr/>
        </p:nvSpPr>
        <p:spPr>
          <a:xfrm>
            <a:off x="6002218" y="5547856"/>
            <a:ext cx="2160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i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Step</a:t>
            </a:r>
            <a:r>
              <a:rPr lang="fr-FR" sz="22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</a:t>
            </a:r>
            <a:r>
              <a:rPr lang="fr-FR" sz="2200" i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compute</a:t>
            </a:r>
            <a:endParaRPr lang="fr-FR" sz="2200" i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fr-FR" sz="22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4th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43ABF-E4D2-1D4C-D302-4FACF52DCCDD}"/>
              </a:ext>
            </a:extLst>
          </p:cNvPr>
          <p:cNvSpPr txBox="1"/>
          <p:nvPr/>
        </p:nvSpPr>
        <p:spPr>
          <a:xfrm>
            <a:off x="1882452" y="5149452"/>
            <a:ext cx="413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42E68D-D875-583A-DB88-001CAA2C9AFD}"/>
              </a:ext>
            </a:extLst>
          </p:cNvPr>
          <p:cNvSpPr txBox="1"/>
          <p:nvPr/>
        </p:nvSpPr>
        <p:spPr>
          <a:xfrm>
            <a:off x="4431413" y="5152670"/>
            <a:ext cx="413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C931D5-C041-45E4-6837-698964BC1C44}"/>
              </a:ext>
            </a:extLst>
          </p:cNvPr>
          <p:cNvSpPr txBox="1"/>
          <p:nvPr/>
        </p:nvSpPr>
        <p:spPr>
          <a:xfrm>
            <a:off x="6930545" y="5152670"/>
            <a:ext cx="413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0397040-06D8-E73A-9E47-BE1422EAB4A6}"/>
              </a:ext>
            </a:extLst>
          </p:cNvPr>
          <p:cNvSpPr txBox="1"/>
          <p:nvPr/>
        </p:nvSpPr>
        <p:spPr>
          <a:xfrm>
            <a:off x="9053070" y="5176606"/>
            <a:ext cx="413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4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51E47191-C915-22A3-8739-A2A0961BFC43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93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 dirty="0"/>
              <a:t>How ?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 err="1"/>
              <a:t>Communicability</a:t>
            </a:r>
            <a:r>
              <a:rPr lang="fr-FR" b="1" dirty="0"/>
              <a:t> </a:t>
            </a:r>
            <a:r>
              <a:rPr lang="fr-FR" dirty="0"/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	</a:t>
            </a:r>
            <a:r>
              <a:rPr lang="fr-FR" dirty="0" err="1"/>
              <a:t>Measure</a:t>
            </a:r>
            <a:r>
              <a:rPr lang="fr-FR" dirty="0"/>
              <a:t> to </a:t>
            </a:r>
            <a:r>
              <a:rPr lang="fr-FR" dirty="0" err="1"/>
              <a:t>quantify</a:t>
            </a:r>
            <a:r>
              <a:rPr lang="fr-FR" dirty="0"/>
              <a:t> all </a:t>
            </a:r>
            <a:r>
              <a:rPr lang="fr-FR" dirty="0" err="1"/>
              <a:t>path</a:t>
            </a:r>
            <a:r>
              <a:rPr lang="fr-FR" dirty="0"/>
              <a:t> influence in the network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170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544320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0E15CB-4C48-9CB3-4AEE-036114F92189}"/>
              </a:ext>
            </a:extLst>
          </p:cNvPr>
          <p:cNvCxnSpPr>
            <a:cxnSpLocks/>
          </p:cNvCxnSpPr>
          <p:nvPr/>
        </p:nvCxnSpPr>
        <p:spPr>
          <a:xfrm>
            <a:off x="3860800" y="6035040"/>
            <a:ext cx="44704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589285" y="3429000"/>
            <a:ext cx="327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prédit</a:t>
            </a:r>
            <a:endParaRPr lang="en-US" sz="28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2A4E65D-002E-F8FE-A8D4-2BC4D0E0A961}"/>
              </a:ext>
            </a:extLst>
          </p:cNvPr>
          <p:cNvSpPr txBox="1"/>
          <p:nvPr/>
        </p:nvSpPr>
        <p:spPr>
          <a:xfrm>
            <a:off x="4466756" y="6187440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observé</a:t>
            </a:r>
            <a:endParaRPr lang="en-US" sz="280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2E70042-B7E2-0BBD-8E62-0AB2BBB6669C}"/>
              </a:ext>
            </a:extLst>
          </p:cNvPr>
          <p:cNvCxnSpPr>
            <a:cxnSpLocks/>
          </p:cNvCxnSpPr>
          <p:nvPr/>
        </p:nvCxnSpPr>
        <p:spPr>
          <a:xfrm>
            <a:off x="3783964" y="1910080"/>
            <a:ext cx="153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77FC59CC-E8F1-0BAA-9C4B-4AD66F1A0748}"/>
              </a:ext>
            </a:extLst>
          </p:cNvPr>
          <p:cNvSpPr txBox="1"/>
          <p:nvPr/>
        </p:nvSpPr>
        <p:spPr>
          <a:xfrm>
            <a:off x="3530600" y="1725414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D0C4C8-CB4A-8084-ED25-1DC4361859E5}"/>
              </a:ext>
            </a:extLst>
          </p:cNvPr>
          <p:cNvCxnSpPr>
            <a:cxnSpLocks/>
          </p:cNvCxnSpPr>
          <p:nvPr/>
        </p:nvCxnSpPr>
        <p:spPr>
          <a:xfrm>
            <a:off x="8007516" y="5948363"/>
            <a:ext cx="0" cy="1619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67E5D03-EEBC-B939-48F6-75EBDDBAB31B}"/>
              </a:ext>
            </a:extLst>
          </p:cNvPr>
          <p:cNvSpPr txBox="1"/>
          <p:nvPr/>
        </p:nvSpPr>
        <p:spPr>
          <a:xfrm>
            <a:off x="7860030" y="607368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600616" y="602932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Prédictions de nouvelles associations, quels effets sur les importances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F75812-4631-C2CD-3F0E-7A5674F25EE2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193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iangle rectangle 35">
            <a:extLst>
              <a:ext uri="{FF2B5EF4-FFF2-40B4-BE49-F238E27FC236}">
                <a16:creationId xmlns:a16="http://schemas.microsoft.com/office/drawing/2014/main" id="{2AD73B99-CC5B-36D9-8CE7-5D45A0183EAC}"/>
              </a:ext>
            </a:extLst>
          </p:cNvPr>
          <p:cNvSpPr/>
          <p:nvPr/>
        </p:nvSpPr>
        <p:spPr>
          <a:xfrm rot="16200000">
            <a:off x="3786507" y="1924687"/>
            <a:ext cx="4210044" cy="3999231"/>
          </a:xfrm>
          <a:prstGeom prst="rtTriangle">
            <a:avLst/>
          </a:prstGeom>
          <a:solidFill>
            <a:srgbClr val="F8CB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544320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0E15CB-4C48-9CB3-4AEE-036114F92189}"/>
              </a:ext>
            </a:extLst>
          </p:cNvPr>
          <p:cNvCxnSpPr>
            <a:cxnSpLocks/>
          </p:cNvCxnSpPr>
          <p:nvPr/>
        </p:nvCxnSpPr>
        <p:spPr>
          <a:xfrm>
            <a:off x="3860800" y="6035040"/>
            <a:ext cx="44704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1140AD-282B-049A-7EEC-F68D366B4222}"/>
              </a:ext>
            </a:extLst>
          </p:cNvPr>
          <p:cNvCxnSpPr/>
          <p:nvPr/>
        </p:nvCxnSpPr>
        <p:spPr>
          <a:xfrm flipV="1">
            <a:off x="3860800" y="1696720"/>
            <a:ext cx="4155440" cy="433832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589285" y="3429000"/>
            <a:ext cx="327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prédit</a:t>
            </a:r>
            <a:endParaRPr lang="en-US" sz="28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2A4E65D-002E-F8FE-A8D4-2BC4D0E0A961}"/>
              </a:ext>
            </a:extLst>
          </p:cNvPr>
          <p:cNvSpPr txBox="1"/>
          <p:nvPr/>
        </p:nvSpPr>
        <p:spPr>
          <a:xfrm>
            <a:off x="4466756" y="6187440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observé</a:t>
            </a:r>
            <a:endParaRPr lang="en-US" sz="280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2E70042-B7E2-0BBD-8E62-0AB2BBB6669C}"/>
              </a:ext>
            </a:extLst>
          </p:cNvPr>
          <p:cNvCxnSpPr>
            <a:cxnSpLocks/>
          </p:cNvCxnSpPr>
          <p:nvPr/>
        </p:nvCxnSpPr>
        <p:spPr>
          <a:xfrm>
            <a:off x="3783964" y="1910080"/>
            <a:ext cx="153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77FC59CC-E8F1-0BAA-9C4B-4AD66F1A0748}"/>
              </a:ext>
            </a:extLst>
          </p:cNvPr>
          <p:cNvSpPr txBox="1"/>
          <p:nvPr/>
        </p:nvSpPr>
        <p:spPr>
          <a:xfrm>
            <a:off x="3530600" y="1725414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D0C4C8-CB4A-8084-ED25-1DC4361859E5}"/>
              </a:ext>
            </a:extLst>
          </p:cNvPr>
          <p:cNvCxnSpPr>
            <a:cxnSpLocks/>
          </p:cNvCxnSpPr>
          <p:nvPr/>
        </p:nvCxnSpPr>
        <p:spPr>
          <a:xfrm>
            <a:off x="8007516" y="5948363"/>
            <a:ext cx="0" cy="1619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67E5D03-EEBC-B939-48F6-75EBDDBAB31B}"/>
              </a:ext>
            </a:extLst>
          </p:cNvPr>
          <p:cNvSpPr txBox="1"/>
          <p:nvPr/>
        </p:nvSpPr>
        <p:spPr>
          <a:xfrm>
            <a:off x="7860030" y="607368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600616" y="602932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A75508D-4BF4-F63E-1C93-70A86D5D618A}"/>
              </a:ext>
            </a:extLst>
          </p:cNvPr>
          <p:cNvSpPr/>
          <p:nvPr/>
        </p:nvSpPr>
        <p:spPr>
          <a:xfrm>
            <a:off x="6781800" y="4445000"/>
            <a:ext cx="71967" cy="7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4708" y="4242820"/>
            <a:ext cx="404360" cy="404360"/>
          </a:xfrm>
          <a:prstGeom prst="rect">
            <a:avLst/>
          </a:prstGeom>
        </p:spPr>
      </p:pic>
      <p:pic>
        <p:nvPicPr>
          <p:cNvPr id="44" name="Graphique 43" descr="Microbe avec un remplissage uni">
            <a:extLst>
              <a:ext uri="{FF2B5EF4-FFF2-40B4-BE49-F238E27FC236}">
                <a16:creationId xmlns:a16="http://schemas.microsoft.com/office/drawing/2014/main" id="{E76C2ACD-88DA-A6E7-B03F-E1BE802DD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8995" y="4159974"/>
            <a:ext cx="147893" cy="147893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CB15E6E-E347-D000-2F69-1FC4AFA3C46C}"/>
              </a:ext>
            </a:extLst>
          </p:cNvPr>
          <p:cNvSpPr txBox="1"/>
          <p:nvPr/>
        </p:nvSpPr>
        <p:spPr>
          <a:xfrm>
            <a:off x="5795433" y="5015087"/>
            <a:ext cx="1972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Perte importance dans prédit</a:t>
            </a:r>
            <a:endParaRPr lang="en-US" dirty="0"/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Prédictions de nouvelles associations, quels effets sur les importances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A7C95F-3A1C-4398-0FAB-0E4D116B6144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095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iangle rectangle 35">
            <a:extLst>
              <a:ext uri="{FF2B5EF4-FFF2-40B4-BE49-F238E27FC236}">
                <a16:creationId xmlns:a16="http://schemas.microsoft.com/office/drawing/2014/main" id="{2AD73B99-CC5B-36D9-8CE7-5D45A0183EAC}"/>
              </a:ext>
            </a:extLst>
          </p:cNvPr>
          <p:cNvSpPr/>
          <p:nvPr/>
        </p:nvSpPr>
        <p:spPr>
          <a:xfrm rot="16200000">
            <a:off x="3786507" y="1924687"/>
            <a:ext cx="4210044" cy="3999231"/>
          </a:xfrm>
          <a:prstGeom prst="rtTriangle">
            <a:avLst/>
          </a:prstGeom>
          <a:solidFill>
            <a:srgbClr val="F8CB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97DB61-B0A7-F58F-8785-9C701F2387D9}"/>
              </a:ext>
            </a:extLst>
          </p:cNvPr>
          <p:cNvCxnSpPr>
            <a:cxnSpLocks/>
          </p:cNvCxnSpPr>
          <p:nvPr/>
        </p:nvCxnSpPr>
        <p:spPr>
          <a:xfrm flipV="1">
            <a:off x="3860800" y="1544320"/>
            <a:ext cx="0" cy="449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0E15CB-4C48-9CB3-4AEE-036114F92189}"/>
              </a:ext>
            </a:extLst>
          </p:cNvPr>
          <p:cNvCxnSpPr>
            <a:cxnSpLocks/>
          </p:cNvCxnSpPr>
          <p:nvPr/>
        </p:nvCxnSpPr>
        <p:spPr>
          <a:xfrm>
            <a:off x="3860800" y="6035040"/>
            <a:ext cx="44704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1140AD-282B-049A-7EEC-F68D366B4222}"/>
              </a:ext>
            </a:extLst>
          </p:cNvPr>
          <p:cNvCxnSpPr/>
          <p:nvPr/>
        </p:nvCxnSpPr>
        <p:spPr>
          <a:xfrm flipV="1">
            <a:off x="3860800" y="1696720"/>
            <a:ext cx="4155440" cy="433832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73509-79EF-E340-097C-81C1A7E1CFD9}"/>
              </a:ext>
            </a:extLst>
          </p:cNvPr>
          <p:cNvSpPr txBox="1"/>
          <p:nvPr/>
        </p:nvSpPr>
        <p:spPr>
          <a:xfrm>
            <a:off x="589285" y="3429000"/>
            <a:ext cx="327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prédit</a:t>
            </a:r>
            <a:endParaRPr lang="en-US" sz="28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2A4E65D-002E-F8FE-A8D4-2BC4D0E0A961}"/>
              </a:ext>
            </a:extLst>
          </p:cNvPr>
          <p:cNvSpPr txBox="1"/>
          <p:nvPr/>
        </p:nvSpPr>
        <p:spPr>
          <a:xfrm>
            <a:off x="4466756" y="6187440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Méta- réseau observé</a:t>
            </a:r>
            <a:endParaRPr lang="en-US" sz="280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2E70042-B7E2-0BBD-8E62-0AB2BBB6669C}"/>
              </a:ext>
            </a:extLst>
          </p:cNvPr>
          <p:cNvCxnSpPr>
            <a:cxnSpLocks/>
          </p:cNvCxnSpPr>
          <p:nvPr/>
        </p:nvCxnSpPr>
        <p:spPr>
          <a:xfrm>
            <a:off x="3783964" y="1910080"/>
            <a:ext cx="153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77FC59CC-E8F1-0BAA-9C4B-4AD66F1A0748}"/>
              </a:ext>
            </a:extLst>
          </p:cNvPr>
          <p:cNvSpPr txBox="1"/>
          <p:nvPr/>
        </p:nvSpPr>
        <p:spPr>
          <a:xfrm>
            <a:off x="3530600" y="1725414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D0C4C8-CB4A-8084-ED25-1DC4361859E5}"/>
              </a:ext>
            </a:extLst>
          </p:cNvPr>
          <p:cNvCxnSpPr>
            <a:cxnSpLocks/>
          </p:cNvCxnSpPr>
          <p:nvPr/>
        </p:nvCxnSpPr>
        <p:spPr>
          <a:xfrm>
            <a:off x="8007516" y="5948363"/>
            <a:ext cx="0" cy="1619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67E5D03-EEBC-B939-48F6-75EBDDBAB31B}"/>
              </a:ext>
            </a:extLst>
          </p:cNvPr>
          <p:cNvSpPr txBox="1"/>
          <p:nvPr/>
        </p:nvSpPr>
        <p:spPr>
          <a:xfrm>
            <a:off x="7860030" y="607368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2FA1EF-D3D8-2F96-CAA0-BAE8B2D55559}"/>
              </a:ext>
            </a:extLst>
          </p:cNvPr>
          <p:cNvSpPr txBox="1"/>
          <p:nvPr/>
        </p:nvSpPr>
        <p:spPr>
          <a:xfrm>
            <a:off x="3600616" y="6029325"/>
            <a:ext cx="2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  <a:endParaRPr lang="en-US" dirty="0"/>
          </a:p>
        </p:txBody>
      </p:sp>
      <p:sp>
        <p:nvSpPr>
          <p:cNvPr id="38" name="Triangle rectangle 37">
            <a:extLst>
              <a:ext uri="{FF2B5EF4-FFF2-40B4-BE49-F238E27FC236}">
                <a16:creationId xmlns:a16="http://schemas.microsoft.com/office/drawing/2014/main" id="{305B5648-33CB-C7D8-16A1-41203FC466BA}"/>
              </a:ext>
            </a:extLst>
          </p:cNvPr>
          <p:cNvSpPr/>
          <p:nvPr/>
        </p:nvSpPr>
        <p:spPr>
          <a:xfrm rot="5400000">
            <a:off x="3755392" y="1939303"/>
            <a:ext cx="4210043" cy="3999231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A75508D-4BF4-F63E-1C93-70A86D5D618A}"/>
              </a:ext>
            </a:extLst>
          </p:cNvPr>
          <p:cNvSpPr/>
          <p:nvPr/>
        </p:nvSpPr>
        <p:spPr>
          <a:xfrm>
            <a:off x="6781800" y="4445000"/>
            <a:ext cx="71967" cy="7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3E515AF-9DDE-763B-5DFF-1B28CA46B829}"/>
              </a:ext>
            </a:extLst>
          </p:cNvPr>
          <p:cNvSpPr/>
          <p:nvPr/>
        </p:nvSpPr>
        <p:spPr>
          <a:xfrm>
            <a:off x="5477933" y="3225800"/>
            <a:ext cx="71967" cy="7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41" name="Graphique 40" descr="Loup avec un remplissage uni">
            <a:extLst>
              <a:ext uri="{FF2B5EF4-FFF2-40B4-BE49-F238E27FC236}">
                <a16:creationId xmlns:a16="http://schemas.microsoft.com/office/drawing/2014/main" id="{D5607FB6-E648-AE29-57FE-C0D16308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664" y="2982029"/>
            <a:ext cx="414000" cy="414000"/>
          </a:xfrm>
          <a:prstGeom prst="rect">
            <a:avLst/>
          </a:prstGeom>
        </p:spPr>
      </p:pic>
      <p:pic>
        <p:nvPicPr>
          <p:cNvPr id="42" name="Graphique 41" descr="Microbe avec un remplissage uni">
            <a:extLst>
              <a:ext uri="{FF2B5EF4-FFF2-40B4-BE49-F238E27FC236}">
                <a16:creationId xmlns:a16="http://schemas.microsoft.com/office/drawing/2014/main" id="{341D7C08-350A-B759-43B8-0953B11EE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697" y="2905702"/>
            <a:ext cx="152652" cy="152652"/>
          </a:xfrm>
          <a:prstGeom prst="rect">
            <a:avLst/>
          </a:prstGeom>
        </p:spPr>
      </p:pic>
      <p:pic>
        <p:nvPicPr>
          <p:cNvPr id="43" name="Graphique 42" descr="Chien avec un remplissage uni">
            <a:extLst>
              <a:ext uri="{FF2B5EF4-FFF2-40B4-BE49-F238E27FC236}">
                <a16:creationId xmlns:a16="http://schemas.microsoft.com/office/drawing/2014/main" id="{41024086-9B24-3995-68FE-B04D74256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4708" y="4242820"/>
            <a:ext cx="404360" cy="404360"/>
          </a:xfrm>
          <a:prstGeom prst="rect">
            <a:avLst/>
          </a:prstGeom>
        </p:spPr>
      </p:pic>
      <p:pic>
        <p:nvPicPr>
          <p:cNvPr id="44" name="Graphique 43" descr="Microbe avec un remplissage uni">
            <a:extLst>
              <a:ext uri="{FF2B5EF4-FFF2-40B4-BE49-F238E27FC236}">
                <a16:creationId xmlns:a16="http://schemas.microsoft.com/office/drawing/2014/main" id="{E76C2ACD-88DA-A6E7-B03F-E1BE802DD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8995" y="4159974"/>
            <a:ext cx="147893" cy="147893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CB15E6E-E347-D000-2F69-1FC4AFA3C46C}"/>
              </a:ext>
            </a:extLst>
          </p:cNvPr>
          <p:cNvSpPr txBox="1"/>
          <p:nvPr/>
        </p:nvSpPr>
        <p:spPr>
          <a:xfrm>
            <a:off x="5795433" y="5015087"/>
            <a:ext cx="1972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Perte importance dans prédit</a:t>
            </a:r>
            <a:endParaRPr lang="en-US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C43C882-9B5B-277E-2A29-39A7F1FD52AD}"/>
              </a:ext>
            </a:extLst>
          </p:cNvPr>
          <p:cNvSpPr txBox="1"/>
          <p:nvPr/>
        </p:nvSpPr>
        <p:spPr>
          <a:xfrm>
            <a:off x="4431975" y="2137485"/>
            <a:ext cx="1972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Gain importance dans prédit</a:t>
            </a:r>
            <a:endParaRPr lang="en-US" dirty="0"/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C3FA833B-7673-3903-7878-685CC8FF4AAA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Prédictions de nouvelles associations, quels effets sur les importances ?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FF3B2E-9418-EE52-A325-590A3E61A959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4479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, croquis, flocon de neige&#10;&#10;Description générée automatiquement">
            <a:extLst>
              <a:ext uri="{FF2B5EF4-FFF2-40B4-BE49-F238E27FC236}">
                <a16:creationId xmlns:a16="http://schemas.microsoft.com/office/drawing/2014/main" id="{72C5E9C0-5715-F259-72D7-5DE14E70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2" y="625876"/>
            <a:ext cx="9348186" cy="623212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F28A584-160C-3FF4-CBC9-1F7562B9C2F7}"/>
              </a:ext>
            </a:extLst>
          </p:cNvPr>
          <p:cNvSpPr txBox="1"/>
          <p:nvPr/>
        </p:nvSpPr>
        <p:spPr>
          <a:xfrm>
            <a:off x="-122807" y="56866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fr-FR" sz="2800" dirty="0"/>
              <a:t>Associations </a:t>
            </a:r>
            <a:r>
              <a:rPr lang="fr-FR" sz="2800" b="1" dirty="0"/>
              <a:t>Observées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3BDE0E-724A-4A2D-0141-B36B82AD3311}"/>
              </a:ext>
            </a:extLst>
          </p:cNvPr>
          <p:cNvSpPr txBox="1"/>
          <p:nvPr/>
        </p:nvSpPr>
        <p:spPr>
          <a:xfrm>
            <a:off x="4886419" y="5686632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fr-FR" sz="2800" dirty="0"/>
              <a:t>Associations</a:t>
            </a:r>
            <a:r>
              <a:rPr lang="fr-FR" sz="2800" b="1" dirty="0"/>
              <a:t> prédites + observées</a:t>
            </a:r>
            <a:endParaRPr lang="fr-FR" sz="28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9F91F5D-1147-785B-0C83-9FB30CEA4B02}"/>
              </a:ext>
            </a:extLst>
          </p:cNvPr>
          <p:cNvSpPr txBox="1">
            <a:spLocks/>
          </p:cNvSpPr>
          <p:nvPr/>
        </p:nvSpPr>
        <p:spPr>
          <a:xfrm>
            <a:off x="490286" y="58035"/>
            <a:ext cx="10515600" cy="179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u="sng" dirty="0"/>
              <a:t>Importance des associations</a:t>
            </a:r>
          </a:p>
          <a:p>
            <a:pPr marL="457200" lvl="1" indent="0">
              <a:buNone/>
            </a:pPr>
            <a:endParaRPr lang="fr-FR" b="1" dirty="0"/>
          </a:p>
          <a:p>
            <a:pPr marL="457200" lvl="1" indent="0" algn="ctr">
              <a:buNone/>
            </a:pPr>
            <a:r>
              <a:rPr lang="fr-FR" sz="2800" dirty="0"/>
              <a:t>Les deux méta réseaux : </a:t>
            </a:r>
            <a:endParaRPr lang="fr-FR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5E8E4D-E359-2D9D-8540-6A08C9944E9E}"/>
              </a:ext>
            </a:extLst>
          </p:cNvPr>
          <p:cNvSpPr txBox="1"/>
          <p:nvPr/>
        </p:nvSpPr>
        <p:spPr>
          <a:xfrm>
            <a:off x="2286000" y="6316133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Asso. = 5 477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60F6CE-9D86-7AF1-F031-51E47CD68020}"/>
              </a:ext>
            </a:extLst>
          </p:cNvPr>
          <p:cNvSpPr txBox="1"/>
          <p:nvPr/>
        </p:nvSpPr>
        <p:spPr>
          <a:xfrm>
            <a:off x="7205133" y="6316133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Asso. = 75 901 + 5 477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853858-C758-F447-163F-9DADAF3D4A9B}"/>
              </a:ext>
            </a:extLst>
          </p:cNvPr>
          <p:cNvSpPr txBox="1"/>
          <p:nvPr/>
        </p:nvSpPr>
        <p:spPr>
          <a:xfrm>
            <a:off x="11396312" y="182880"/>
            <a:ext cx="53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D08409-8212-5D20-188B-976F783CD29A}"/>
              </a:ext>
            </a:extLst>
          </p:cNvPr>
          <p:cNvSpPr txBox="1"/>
          <p:nvPr/>
        </p:nvSpPr>
        <p:spPr>
          <a:xfrm>
            <a:off x="10847670" y="5820981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(7)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0D2E5B-053F-8E46-645F-80719510AED6}"/>
              </a:ext>
            </a:extLst>
          </p:cNvPr>
          <p:cNvSpPr txBox="1"/>
          <p:nvPr/>
        </p:nvSpPr>
        <p:spPr>
          <a:xfrm>
            <a:off x="5095814" y="5820981"/>
            <a:ext cx="8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8567062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9812160-208D-4918-B024-F928FE359F4E}">
  <we:reference id="4b785c87-866c-4bad-85d8-5d1ae467ac9a" version="3.5.1.0" store="EXCatalog" storeType="EXCatalog"/>
  <we:alternateReferences>
    <we:reference id="WA104381909" version="3.5.1.0" store="fr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1433</Words>
  <Application>Microsoft Office PowerPoint</Application>
  <PresentationFormat>Grand écran</PresentationFormat>
  <Paragraphs>370</Paragraphs>
  <Slides>57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NimbusRomNo9L-Regu</vt:lpstr>
      <vt:lpstr>NimbusRomNo9L-ReguItal</vt:lpstr>
      <vt:lpstr>rtxr</vt:lpstr>
      <vt:lpstr>Thème Office</vt:lpstr>
      <vt:lpstr>ESTIMER LE PARTAGE VIRAL  ET L’IMPORTANCE DES ASSOCIATIONS A TRAVERS LA STRUCTURE GLOBALE DES META-RESEAUX HÔTE VIRUS</vt:lpstr>
      <vt:lpstr>Introduction</vt:lpstr>
      <vt:lpstr>Présentation PowerPoint</vt:lpstr>
      <vt:lpstr>Présentation PowerPoint</vt:lpstr>
      <vt:lpstr>Importance des associations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Partage viral potentiel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Conclusion</vt:lpstr>
      <vt:lpstr>Conclusion</vt:lpstr>
      <vt:lpstr>Conclusion</vt:lpstr>
      <vt:lpstr>Merci !</vt:lpstr>
      <vt:lpstr>Bibliographie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Estimate Viral sharing and importance of associations through the global structure of host virus meta-network</dc:title>
  <dc:creator>Mathis Gheno</dc:creator>
  <cp:lastModifiedBy>Mathis Gheno</cp:lastModifiedBy>
  <cp:revision>19</cp:revision>
  <dcterms:created xsi:type="dcterms:W3CDTF">2023-06-14T17:24:04Z</dcterms:created>
  <dcterms:modified xsi:type="dcterms:W3CDTF">2023-06-19T11:16:29Z</dcterms:modified>
</cp:coreProperties>
</file>